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71" r:id="rId2"/>
    <p:sldId id="258" r:id="rId3"/>
    <p:sldId id="256" r:id="rId4"/>
    <p:sldId id="263" r:id="rId5"/>
    <p:sldId id="259" r:id="rId6"/>
    <p:sldId id="262" r:id="rId7"/>
    <p:sldId id="260" r:id="rId8"/>
    <p:sldId id="261" r:id="rId9"/>
    <p:sldId id="264" r:id="rId10"/>
    <p:sldId id="265" r:id="rId11"/>
    <p:sldId id="266" r:id="rId12"/>
    <p:sldId id="267" r:id="rId13"/>
    <p:sldId id="268" r:id="rId14"/>
    <p:sldId id="269" r:id="rId15"/>
    <p:sldId id="270" r:id="rId16"/>
  </p:sldIdLst>
  <p:sldSz cx="18288000" cy="10287000"/>
  <p:notesSz cx="6858000" cy="9144000"/>
  <p:embeddedFontLst>
    <p:embeddedFont>
      <p:font typeface="Archivo Black" panose="020B0604020202020204" charset="0"/>
      <p:regular r:id="rId18"/>
    </p:embeddedFont>
    <p:embeddedFont>
      <p:font typeface="Bradley Hand ITC" panose="03070402050302030203" pitchFamily="66" charset="0"/>
      <p:regular r:id="rId19"/>
    </p:embeddedFont>
    <p:embeddedFont>
      <p:font typeface="Montserrat Classic" panose="020B0604020202020204" charset="0"/>
      <p:regular r:id="rId20"/>
    </p:embeddedFont>
    <p:embeddedFont>
      <p:font typeface="Montserrat Classic Bold" panose="020B0604020202020204" charset="0"/>
      <p:regular r:id="rId21"/>
    </p:embeddedFont>
    <p:embeddedFont>
      <p:font typeface="Montserrat Light" panose="00000400000000000000" pitchFamily="2" charset="0"/>
      <p:regular r:id="rId22"/>
      <p:italic r:id="rId23"/>
    </p:embeddedFont>
    <p:embeddedFont>
      <p:font typeface="Montserrat Light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2" d="100"/>
          <a:sy n="72" d="100"/>
        </p:scale>
        <p:origin x="65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64E9B0-9D34-412E-B50B-F37CF0869629}" type="datetimeFigureOut">
              <a:rPr lang="en-US" smtClean="0"/>
              <a:t>4/28/2024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4A93C-F6AE-4CE5-AC09-E1FDFC8C5260}" type="slidenum">
              <a:rPr lang="en-US" smtClean="0"/>
              <a:t>‹#›</a:t>
            </a:fld>
            <a:endParaRPr lang="en-US"/>
          </a:p>
        </p:txBody>
      </p:sp>
    </p:spTree>
    <p:extLst>
      <p:ext uri="{BB962C8B-B14F-4D97-AF65-F5344CB8AC3E}">
        <p14:creationId xmlns:p14="http://schemas.microsoft.com/office/powerpoint/2010/main" val="2935619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60690BF-5CE3-4ECB-901C-C9E34D5EA3C7}" type="datetime1">
              <a:rPr lang="en-US" smtClean="0"/>
              <a:t>4/28/2024</a:t>
            </a:fld>
            <a:endParaRPr lang="en-US"/>
          </a:p>
        </p:txBody>
      </p:sp>
      <p:sp>
        <p:nvSpPr>
          <p:cNvPr id="5" name="Footer Placeholder 4"/>
          <p:cNvSpPr>
            <a:spLocks noGrp="1"/>
          </p:cNvSpPr>
          <p:nvPr>
            <p:ph type="ftr" sz="quarter" idx="11"/>
          </p:nvPr>
        </p:nvSpPr>
        <p:spPr/>
        <p:txBody>
          <a:bodyPr/>
          <a:lstStyle/>
          <a:p>
            <a:r>
              <a:rPr lang="en-US"/>
              <a:t>Team Hafnium Capstone Project -Azubi Africa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BAF6F-6AA7-46CD-8817-13E6DE839E65}" type="datetime1">
              <a:rPr lang="en-US" smtClean="0"/>
              <a:t>4/28/2024</a:t>
            </a:fld>
            <a:endParaRPr lang="en-US"/>
          </a:p>
        </p:txBody>
      </p:sp>
      <p:sp>
        <p:nvSpPr>
          <p:cNvPr id="5" name="Footer Placeholder 4"/>
          <p:cNvSpPr>
            <a:spLocks noGrp="1"/>
          </p:cNvSpPr>
          <p:nvPr>
            <p:ph type="ftr" sz="quarter" idx="11"/>
          </p:nvPr>
        </p:nvSpPr>
        <p:spPr/>
        <p:txBody>
          <a:bodyPr/>
          <a:lstStyle/>
          <a:p>
            <a:r>
              <a:rPr lang="en-US"/>
              <a:t>Team Hafnium Capstone Project -Azubi Africa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FC6559-AAC1-417D-AE91-2984AE9DD27C}" type="datetime1">
              <a:rPr lang="en-US" smtClean="0"/>
              <a:t>4/28/2024</a:t>
            </a:fld>
            <a:endParaRPr lang="en-US"/>
          </a:p>
        </p:txBody>
      </p:sp>
      <p:sp>
        <p:nvSpPr>
          <p:cNvPr id="5" name="Footer Placeholder 4"/>
          <p:cNvSpPr>
            <a:spLocks noGrp="1"/>
          </p:cNvSpPr>
          <p:nvPr>
            <p:ph type="ftr" sz="quarter" idx="11"/>
          </p:nvPr>
        </p:nvSpPr>
        <p:spPr/>
        <p:txBody>
          <a:bodyPr/>
          <a:lstStyle/>
          <a:p>
            <a:r>
              <a:rPr lang="en-US"/>
              <a:t>Team Hafnium Capstone Project -Azubi Africa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9FD7FD-84B2-409B-B8A7-6EEE6AA217CE}" type="datetime1">
              <a:rPr lang="en-US" smtClean="0"/>
              <a:t>4/28/2024</a:t>
            </a:fld>
            <a:endParaRPr lang="en-US"/>
          </a:p>
        </p:txBody>
      </p:sp>
      <p:sp>
        <p:nvSpPr>
          <p:cNvPr id="5" name="Footer Placeholder 4"/>
          <p:cNvSpPr>
            <a:spLocks noGrp="1"/>
          </p:cNvSpPr>
          <p:nvPr>
            <p:ph type="ftr" sz="quarter" idx="11"/>
          </p:nvPr>
        </p:nvSpPr>
        <p:spPr/>
        <p:txBody>
          <a:bodyPr/>
          <a:lstStyle/>
          <a:p>
            <a:r>
              <a:rPr lang="en-US"/>
              <a:t>Team Hafnium Capstone Project -Azubi Africa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30B740-580B-4F82-907C-E84B3F0A8EC6}" type="datetime1">
              <a:rPr lang="en-US" smtClean="0"/>
              <a:t>4/28/2024</a:t>
            </a:fld>
            <a:endParaRPr lang="en-US"/>
          </a:p>
        </p:txBody>
      </p:sp>
      <p:sp>
        <p:nvSpPr>
          <p:cNvPr id="5" name="Footer Placeholder 4"/>
          <p:cNvSpPr>
            <a:spLocks noGrp="1"/>
          </p:cNvSpPr>
          <p:nvPr>
            <p:ph type="ftr" sz="quarter" idx="11"/>
          </p:nvPr>
        </p:nvSpPr>
        <p:spPr/>
        <p:txBody>
          <a:bodyPr/>
          <a:lstStyle/>
          <a:p>
            <a:r>
              <a:rPr lang="en-US"/>
              <a:t>Team Hafnium Capstone Project -Azubi Africa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FCE821E-DC92-4906-B8A8-1A7E00D97CAF}" type="datetime1">
              <a:rPr lang="en-US" smtClean="0"/>
              <a:t>4/28/2024</a:t>
            </a:fld>
            <a:endParaRPr lang="en-US"/>
          </a:p>
        </p:txBody>
      </p:sp>
      <p:sp>
        <p:nvSpPr>
          <p:cNvPr id="6" name="Footer Placeholder 5"/>
          <p:cNvSpPr>
            <a:spLocks noGrp="1"/>
          </p:cNvSpPr>
          <p:nvPr>
            <p:ph type="ftr" sz="quarter" idx="11"/>
          </p:nvPr>
        </p:nvSpPr>
        <p:spPr/>
        <p:txBody>
          <a:bodyPr/>
          <a:lstStyle/>
          <a:p>
            <a:r>
              <a:rPr lang="en-US"/>
              <a:t>Team Hafnium Capstone Project -Azubi Africa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9775983-55D4-44F2-810F-EE1FAE9068D7}" type="datetime1">
              <a:rPr lang="en-US" smtClean="0"/>
              <a:t>4/28/2024</a:t>
            </a:fld>
            <a:endParaRPr lang="en-US"/>
          </a:p>
        </p:txBody>
      </p:sp>
      <p:sp>
        <p:nvSpPr>
          <p:cNvPr id="8" name="Footer Placeholder 7"/>
          <p:cNvSpPr>
            <a:spLocks noGrp="1"/>
          </p:cNvSpPr>
          <p:nvPr>
            <p:ph type="ftr" sz="quarter" idx="11"/>
          </p:nvPr>
        </p:nvSpPr>
        <p:spPr/>
        <p:txBody>
          <a:bodyPr/>
          <a:lstStyle/>
          <a:p>
            <a:r>
              <a:rPr lang="en-US"/>
              <a:t>Team Hafnium Capstone Project -Azubi Africa </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07F3DD-A6D7-403E-BDC7-A054F8C5DF6D}" type="datetime1">
              <a:rPr lang="en-US" smtClean="0"/>
              <a:t>4/28/2024</a:t>
            </a:fld>
            <a:endParaRPr lang="en-US"/>
          </a:p>
        </p:txBody>
      </p:sp>
      <p:sp>
        <p:nvSpPr>
          <p:cNvPr id="4" name="Footer Placeholder 3"/>
          <p:cNvSpPr>
            <a:spLocks noGrp="1"/>
          </p:cNvSpPr>
          <p:nvPr>
            <p:ph type="ftr" sz="quarter" idx="11"/>
          </p:nvPr>
        </p:nvSpPr>
        <p:spPr/>
        <p:txBody>
          <a:bodyPr/>
          <a:lstStyle/>
          <a:p>
            <a:r>
              <a:rPr lang="en-US"/>
              <a:t>Team Hafnium Capstone Project -Azubi Africa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E78E42-EC5F-4F21-85A4-FFD8C3082A51}" type="datetime1">
              <a:rPr lang="en-US" smtClean="0"/>
              <a:t>4/28/2024</a:t>
            </a:fld>
            <a:endParaRPr lang="en-US"/>
          </a:p>
        </p:txBody>
      </p:sp>
      <p:sp>
        <p:nvSpPr>
          <p:cNvPr id="3" name="Footer Placeholder 2"/>
          <p:cNvSpPr>
            <a:spLocks noGrp="1"/>
          </p:cNvSpPr>
          <p:nvPr>
            <p:ph type="ftr" sz="quarter" idx="11"/>
          </p:nvPr>
        </p:nvSpPr>
        <p:spPr/>
        <p:txBody>
          <a:bodyPr/>
          <a:lstStyle/>
          <a:p>
            <a:r>
              <a:rPr lang="en-US"/>
              <a:t>Team Hafnium Capstone Project -Azubi Africa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612979-A934-4076-A205-0F11875DF3AD}" type="datetime1">
              <a:rPr lang="en-US" smtClean="0"/>
              <a:t>4/28/2024</a:t>
            </a:fld>
            <a:endParaRPr lang="en-US"/>
          </a:p>
        </p:txBody>
      </p:sp>
      <p:sp>
        <p:nvSpPr>
          <p:cNvPr id="6" name="Footer Placeholder 5"/>
          <p:cNvSpPr>
            <a:spLocks noGrp="1"/>
          </p:cNvSpPr>
          <p:nvPr>
            <p:ph type="ftr" sz="quarter" idx="11"/>
          </p:nvPr>
        </p:nvSpPr>
        <p:spPr/>
        <p:txBody>
          <a:bodyPr/>
          <a:lstStyle/>
          <a:p>
            <a:r>
              <a:rPr lang="en-US"/>
              <a:t>Team Hafnium Capstone Project -Azubi Africa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487526-26C9-4550-82A6-701603B74821}" type="datetime1">
              <a:rPr lang="en-US" smtClean="0"/>
              <a:t>4/28/2024</a:t>
            </a:fld>
            <a:endParaRPr lang="en-US"/>
          </a:p>
        </p:txBody>
      </p:sp>
      <p:sp>
        <p:nvSpPr>
          <p:cNvPr id="6" name="Footer Placeholder 5"/>
          <p:cNvSpPr>
            <a:spLocks noGrp="1"/>
          </p:cNvSpPr>
          <p:nvPr>
            <p:ph type="ftr" sz="quarter" idx="11"/>
          </p:nvPr>
        </p:nvSpPr>
        <p:spPr/>
        <p:txBody>
          <a:bodyPr/>
          <a:lstStyle/>
          <a:p>
            <a:r>
              <a:rPr lang="en-US"/>
              <a:t>Team Hafnium Capstone Project -Azubi Africa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398978-EA54-44DE-B457-E50132BFA516}" type="datetime1">
              <a:rPr lang="en-US" smtClean="0"/>
              <a:t>4/28/2024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Team Hafnium Capstone Project -Azubi Africa </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7.png"/><Relationship Id="rId7" Type="http://schemas.openxmlformats.org/officeDocument/2006/relationships/image" Target="../media/image64.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63.jpeg"/><Relationship Id="rId11" Type="http://schemas.openxmlformats.org/officeDocument/2006/relationships/image" Target="../media/image68.jpeg"/><Relationship Id="rId5" Type="http://schemas.openxmlformats.org/officeDocument/2006/relationships/image" Target="../media/image62.svg"/><Relationship Id="rId10" Type="http://schemas.openxmlformats.org/officeDocument/2006/relationships/image" Target="../media/image67.jpeg"/><Relationship Id="rId4" Type="http://schemas.openxmlformats.org/officeDocument/2006/relationships/image" Target="../media/image61.png"/><Relationship Id="rId9" Type="http://schemas.openxmlformats.org/officeDocument/2006/relationships/image" Target="../media/image66.jpeg"/></Relationships>
</file>

<file path=ppt/slides/_rels/slide12.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 Id="rId14" Type="http://schemas.openxmlformats.org/officeDocument/2006/relationships/image" Target="../media/image80.svg"/></Relationships>
</file>

<file path=ppt/slides/_rels/slide1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jpeg"/><Relationship Id="rId7" Type="http://schemas.openxmlformats.org/officeDocument/2006/relationships/image" Target="../media/image85.svg"/><Relationship Id="rId2" Type="http://schemas.openxmlformats.org/officeDocument/2006/relationships/image" Target="../media/image67.jpe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svg"/><Relationship Id="rId10" Type="http://schemas.openxmlformats.org/officeDocument/2006/relationships/image" Target="../media/image88.jpeg"/><Relationship Id="rId4" Type="http://schemas.openxmlformats.org/officeDocument/2006/relationships/image" Target="../media/image82.png"/><Relationship Id="rId9" Type="http://schemas.openxmlformats.org/officeDocument/2006/relationships/image" Target="../media/image87.svg"/></Relationships>
</file>

<file path=ppt/slides/_rels/slide14.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image" Target="../media/image68.jpeg"/><Relationship Id="rId7" Type="http://schemas.openxmlformats.org/officeDocument/2006/relationships/image" Target="../media/image91.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0.jpeg"/><Relationship Id="rId11" Type="http://schemas.openxmlformats.org/officeDocument/2006/relationships/image" Target="../media/image95.svg"/><Relationship Id="rId5" Type="http://schemas.openxmlformats.org/officeDocument/2006/relationships/image" Target="../media/image89.jpeg"/><Relationship Id="rId10" Type="http://schemas.openxmlformats.org/officeDocument/2006/relationships/image" Target="../media/image94.png"/><Relationship Id="rId4" Type="http://schemas.openxmlformats.org/officeDocument/2006/relationships/image" Target="../media/image67.jpeg"/><Relationship Id="rId9" Type="http://schemas.openxmlformats.org/officeDocument/2006/relationships/image" Target="../media/image93.jpeg"/></Relationships>
</file>

<file path=ppt/slides/_rels/slide15.xml.rels><?xml version="1.0" encoding="UTF-8" standalone="yes"?>
<Relationships xmlns="http://schemas.openxmlformats.org/package/2006/relationships"><Relationship Id="rId26" Type="http://schemas.openxmlformats.org/officeDocument/2006/relationships/image" Target="../media/image120.png"/><Relationship Id="rId21" Type="http://schemas.openxmlformats.org/officeDocument/2006/relationships/image" Target="../media/image115.svg"/><Relationship Id="rId42" Type="http://schemas.openxmlformats.org/officeDocument/2006/relationships/image" Target="../media/image136.png"/><Relationship Id="rId47" Type="http://schemas.openxmlformats.org/officeDocument/2006/relationships/image" Target="../media/image141.svg"/><Relationship Id="rId63" Type="http://schemas.openxmlformats.org/officeDocument/2006/relationships/image" Target="../media/image157.svg"/><Relationship Id="rId68" Type="http://schemas.openxmlformats.org/officeDocument/2006/relationships/image" Target="../media/image162.png"/><Relationship Id="rId84" Type="http://schemas.openxmlformats.org/officeDocument/2006/relationships/image" Target="../media/image17.png"/><Relationship Id="rId89" Type="http://schemas.openxmlformats.org/officeDocument/2006/relationships/image" Target="../media/image23.svg"/><Relationship Id="rId16" Type="http://schemas.openxmlformats.org/officeDocument/2006/relationships/image" Target="../media/image110.png"/><Relationship Id="rId11" Type="http://schemas.openxmlformats.org/officeDocument/2006/relationships/image" Target="../media/image105.svg"/><Relationship Id="rId32" Type="http://schemas.openxmlformats.org/officeDocument/2006/relationships/image" Target="../media/image126.png"/><Relationship Id="rId37" Type="http://schemas.openxmlformats.org/officeDocument/2006/relationships/image" Target="../media/image131.svg"/><Relationship Id="rId53" Type="http://schemas.openxmlformats.org/officeDocument/2006/relationships/image" Target="../media/image147.svg"/><Relationship Id="rId58" Type="http://schemas.openxmlformats.org/officeDocument/2006/relationships/image" Target="../media/image152.png"/><Relationship Id="rId74" Type="http://schemas.openxmlformats.org/officeDocument/2006/relationships/image" Target="../media/image24.png"/><Relationship Id="rId79" Type="http://schemas.openxmlformats.org/officeDocument/2006/relationships/image" Target="../media/image27.svg"/><Relationship Id="rId5" Type="http://schemas.openxmlformats.org/officeDocument/2006/relationships/image" Target="../media/image99.svg"/><Relationship Id="rId90" Type="http://schemas.openxmlformats.org/officeDocument/2006/relationships/image" Target="../media/image28.png"/><Relationship Id="rId95" Type="http://schemas.openxmlformats.org/officeDocument/2006/relationships/image" Target="../media/image177.svg"/><Relationship Id="rId22" Type="http://schemas.openxmlformats.org/officeDocument/2006/relationships/image" Target="../media/image116.png"/><Relationship Id="rId27" Type="http://schemas.openxmlformats.org/officeDocument/2006/relationships/image" Target="../media/image121.svg"/><Relationship Id="rId43" Type="http://schemas.openxmlformats.org/officeDocument/2006/relationships/image" Target="../media/image137.svg"/><Relationship Id="rId48" Type="http://schemas.openxmlformats.org/officeDocument/2006/relationships/image" Target="../media/image142.png"/><Relationship Id="rId64" Type="http://schemas.openxmlformats.org/officeDocument/2006/relationships/image" Target="../media/image158.png"/><Relationship Id="rId69" Type="http://schemas.openxmlformats.org/officeDocument/2006/relationships/image" Target="../media/image163.svg"/><Relationship Id="rId80" Type="http://schemas.openxmlformats.org/officeDocument/2006/relationships/image" Target="../media/image170.png"/><Relationship Id="rId85" Type="http://schemas.openxmlformats.org/officeDocument/2006/relationships/image" Target="../media/image18.svg"/><Relationship Id="rId3" Type="http://schemas.openxmlformats.org/officeDocument/2006/relationships/image" Target="../media/image97.svg"/><Relationship Id="rId12" Type="http://schemas.openxmlformats.org/officeDocument/2006/relationships/image" Target="../media/image106.png"/><Relationship Id="rId17" Type="http://schemas.openxmlformats.org/officeDocument/2006/relationships/image" Target="../media/image111.svg"/><Relationship Id="rId25" Type="http://schemas.openxmlformats.org/officeDocument/2006/relationships/image" Target="../media/image119.svg"/><Relationship Id="rId33" Type="http://schemas.openxmlformats.org/officeDocument/2006/relationships/image" Target="../media/image127.svg"/><Relationship Id="rId38" Type="http://schemas.openxmlformats.org/officeDocument/2006/relationships/image" Target="../media/image132.png"/><Relationship Id="rId46" Type="http://schemas.openxmlformats.org/officeDocument/2006/relationships/image" Target="../media/image140.png"/><Relationship Id="rId59" Type="http://schemas.openxmlformats.org/officeDocument/2006/relationships/image" Target="../media/image153.svg"/><Relationship Id="rId67" Type="http://schemas.openxmlformats.org/officeDocument/2006/relationships/image" Target="../media/image161.svg"/><Relationship Id="rId20" Type="http://schemas.openxmlformats.org/officeDocument/2006/relationships/image" Target="../media/image114.png"/><Relationship Id="rId41" Type="http://schemas.openxmlformats.org/officeDocument/2006/relationships/image" Target="../media/image135.svg"/><Relationship Id="rId54" Type="http://schemas.openxmlformats.org/officeDocument/2006/relationships/image" Target="../media/image148.png"/><Relationship Id="rId62" Type="http://schemas.openxmlformats.org/officeDocument/2006/relationships/image" Target="../media/image156.png"/><Relationship Id="rId70" Type="http://schemas.openxmlformats.org/officeDocument/2006/relationships/image" Target="../media/image164.png"/><Relationship Id="rId75" Type="http://schemas.openxmlformats.org/officeDocument/2006/relationships/image" Target="../media/image25.svg"/><Relationship Id="rId83" Type="http://schemas.openxmlformats.org/officeDocument/2006/relationships/image" Target="../media/image173.svg"/><Relationship Id="rId88" Type="http://schemas.openxmlformats.org/officeDocument/2006/relationships/image" Target="../media/image22.png"/><Relationship Id="rId91" Type="http://schemas.openxmlformats.org/officeDocument/2006/relationships/image" Target="../media/image29.svg"/><Relationship Id="rId9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00.png"/><Relationship Id="rId15" Type="http://schemas.openxmlformats.org/officeDocument/2006/relationships/image" Target="../media/image109.svg"/><Relationship Id="rId23" Type="http://schemas.openxmlformats.org/officeDocument/2006/relationships/image" Target="../media/image117.svg"/><Relationship Id="rId28" Type="http://schemas.openxmlformats.org/officeDocument/2006/relationships/image" Target="../media/image122.png"/><Relationship Id="rId36" Type="http://schemas.openxmlformats.org/officeDocument/2006/relationships/image" Target="../media/image130.png"/><Relationship Id="rId49" Type="http://schemas.openxmlformats.org/officeDocument/2006/relationships/image" Target="../media/image143.svg"/><Relationship Id="rId57" Type="http://schemas.openxmlformats.org/officeDocument/2006/relationships/image" Target="../media/image151.svg"/><Relationship Id="rId10" Type="http://schemas.openxmlformats.org/officeDocument/2006/relationships/image" Target="../media/image104.png"/><Relationship Id="rId31" Type="http://schemas.openxmlformats.org/officeDocument/2006/relationships/image" Target="../media/image125.svg"/><Relationship Id="rId44" Type="http://schemas.openxmlformats.org/officeDocument/2006/relationships/image" Target="../media/image138.png"/><Relationship Id="rId52" Type="http://schemas.openxmlformats.org/officeDocument/2006/relationships/image" Target="../media/image146.png"/><Relationship Id="rId60" Type="http://schemas.openxmlformats.org/officeDocument/2006/relationships/image" Target="../media/image154.png"/><Relationship Id="rId65" Type="http://schemas.openxmlformats.org/officeDocument/2006/relationships/image" Target="../media/image159.svg"/><Relationship Id="rId73" Type="http://schemas.openxmlformats.org/officeDocument/2006/relationships/image" Target="../media/image167.svg"/><Relationship Id="rId78" Type="http://schemas.openxmlformats.org/officeDocument/2006/relationships/image" Target="../media/image26.png"/><Relationship Id="rId81" Type="http://schemas.openxmlformats.org/officeDocument/2006/relationships/image" Target="../media/image171.svg"/><Relationship Id="rId86" Type="http://schemas.openxmlformats.org/officeDocument/2006/relationships/image" Target="../media/image53.png"/><Relationship Id="rId94" Type="http://schemas.openxmlformats.org/officeDocument/2006/relationships/image" Target="../media/image176.png"/><Relationship Id="rId99" Type="http://schemas.openxmlformats.org/officeDocument/2006/relationships/image" Target="../media/image20.svg"/><Relationship Id="rId4" Type="http://schemas.openxmlformats.org/officeDocument/2006/relationships/image" Target="../media/image98.png"/><Relationship Id="rId9" Type="http://schemas.openxmlformats.org/officeDocument/2006/relationships/image" Target="../media/image103.svg"/><Relationship Id="rId13" Type="http://schemas.openxmlformats.org/officeDocument/2006/relationships/image" Target="../media/image107.svg"/><Relationship Id="rId18" Type="http://schemas.openxmlformats.org/officeDocument/2006/relationships/image" Target="../media/image112.png"/><Relationship Id="rId39" Type="http://schemas.openxmlformats.org/officeDocument/2006/relationships/image" Target="../media/image133.svg"/><Relationship Id="rId34" Type="http://schemas.openxmlformats.org/officeDocument/2006/relationships/image" Target="../media/image128.png"/><Relationship Id="rId50" Type="http://schemas.openxmlformats.org/officeDocument/2006/relationships/image" Target="../media/image144.png"/><Relationship Id="rId55" Type="http://schemas.openxmlformats.org/officeDocument/2006/relationships/image" Target="../media/image149.svg"/><Relationship Id="rId76" Type="http://schemas.openxmlformats.org/officeDocument/2006/relationships/image" Target="../media/image168.png"/><Relationship Id="rId97" Type="http://schemas.openxmlformats.org/officeDocument/2006/relationships/image" Target="../media/image16.svg"/><Relationship Id="rId7" Type="http://schemas.openxmlformats.org/officeDocument/2006/relationships/image" Target="../media/image101.svg"/><Relationship Id="rId71" Type="http://schemas.openxmlformats.org/officeDocument/2006/relationships/image" Target="../media/image165.svg"/><Relationship Id="rId92" Type="http://schemas.openxmlformats.org/officeDocument/2006/relationships/image" Target="../media/image174.png"/><Relationship Id="rId2" Type="http://schemas.openxmlformats.org/officeDocument/2006/relationships/image" Target="../media/image96.png"/><Relationship Id="rId29" Type="http://schemas.openxmlformats.org/officeDocument/2006/relationships/image" Target="../media/image123.svg"/><Relationship Id="rId24" Type="http://schemas.openxmlformats.org/officeDocument/2006/relationships/image" Target="../media/image118.png"/><Relationship Id="rId40" Type="http://schemas.openxmlformats.org/officeDocument/2006/relationships/image" Target="../media/image134.png"/><Relationship Id="rId45" Type="http://schemas.openxmlformats.org/officeDocument/2006/relationships/image" Target="../media/image139.svg"/><Relationship Id="rId66" Type="http://schemas.openxmlformats.org/officeDocument/2006/relationships/image" Target="../media/image160.png"/><Relationship Id="rId87" Type="http://schemas.openxmlformats.org/officeDocument/2006/relationships/image" Target="../media/image54.svg"/><Relationship Id="rId61" Type="http://schemas.openxmlformats.org/officeDocument/2006/relationships/image" Target="../media/image155.svg"/><Relationship Id="rId82" Type="http://schemas.openxmlformats.org/officeDocument/2006/relationships/image" Target="../media/image172.png"/><Relationship Id="rId19" Type="http://schemas.openxmlformats.org/officeDocument/2006/relationships/image" Target="../media/image113.svg"/><Relationship Id="rId14" Type="http://schemas.openxmlformats.org/officeDocument/2006/relationships/image" Target="../media/image108.png"/><Relationship Id="rId30" Type="http://schemas.openxmlformats.org/officeDocument/2006/relationships/image" Target="../media/image124.png"/><Relationship Id="rId35" Type="http://schemas.openxmlformats.org/officeDocument/2006/relationships/image" Target="../media/image129.svg"/><Relationship Id="rId56" Type="http://schemas.openxmlformats.org/officeDocument/2006/relationships/image" Target="../media/image150.png"/><Relationship Id="rId77" Type="http://schemas.openxmlformats.org/officeDocument/2006/relationships/image" Target="../media/image169.svg"/><Relationship Id="rId8" Type="http://schemas.openxmlformats.org/officeDocument/2006/relationships/image" Target="../media/image102.png"/><Relationship Id="rId51" Type="http://schemas.openxmlformats.org/officeDocument/2006/relationships/image" Target="../media/image145.svg"/><Relationship Id="rId72" Type="http://schemas.openxmlformats.org/officeDocument/2006/relationships/image" Target="../media/image166.png"/><Relationship Id="rId93" Type="http://schemas.openxmlformats.org/officeDocument/2006/relationships/image" Target="../media/image175.svg"/><Relationship Id="rId98"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jpe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svg"/></Relationships>
</file>

<file path=ppt/slides/_rels/slide7.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8.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44650" y="-811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txBody>
          <a:bodyPr/>
          <a:lstStyle/>
          <a:p>
            <a:endParaRPr lang="en-US"/>
          </a:p>
        </p:txBody>
      </p:sp>
      <p:sp>
        <p:nvSpPr>
          <p:cNvPr id="4" name="Freeform 4"/>
          <p:cNvSpPr/>
          <p:nvPr/>
        </p:nvSpPr>
        <p:spPr>
          <a:xfrm rot="-4521330">
            <a:off x="4551896" y="1717515"/>
            <a:ext cx="14167639"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3"/>
            <a:stretch>
              <a:fillRect/>
            </a:stretch>
          </a:blipFill>
        </p:spPr>
        <p:txBody>
          <a:bodyPr/>
          <a:lstStyle/>
          <a:p>
            <a:endParaRPr lang="en-US"/>
          </a:p>
        </p:txBody>
      </p:sp>
      <p:grpSp>
        <p:nvGrpSpPr>
          <p:cNvPr id="5" name="Group 5"/>
          <p:cNvGrpSpPr>
            <a:grpSpLocks noChangeAspect="1"/>
          </p:cNvGrpSpPr>
          <p:nvPr/>
        </p:nvGrpSpPr>
        <p:grpSpPr>
          <a:xfrm>
            <a:off x="9589607" y="0"/>
            <a:ext cx="8698393" cy="10400373"/>
            <a:chOff x="0" y="0"/>
            <a:chExt cx="8603361" cy="10286746"/>
          </a:xfrm>
        </p:grpSpPr>
        <p:sp>
          <p:nvSpPr>
            <p:cNvPr id="6" name="Freeform 6"/>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114498" t="-230" r="-2201" b="-20632"/>
              </a:stretch>
            </a:blipFill>
          </p:spPr>
          <p:txBody>
            <a:bodyPr/>
            <a:lstStyle/>
            <a:p>
              <a:endParaRPr lang="en-US"/>
            </a:p>
          </p:txBody>
        </p:sp>
      </p:grpSp>
      <p:grpSp>
        <p:nvGrpSpPr>
          <p:cNvPr id="7" name="Group 7"/>
          <p:cNvGrpSpPr/>
          <p:nvPr/>
        </p:nvGrpSpPr>
        <p:grpSpPr>
          <a:xfrm>
            <a:off x="2057400" y="3450881"/>
            <a:ext cx="14249399" cy="3369019"/>
            <a:chOff x="0" y="0"/>
            <a:chExt cx="2608713" cy="945211"/>
          </a:xfrm>
        </p:grpSpPr>
        <p:sp>
          <p:nvSpPr>
            <p:cNvPr id="8" name="Freeform 8"/>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solidFill>
              <a:srgbClr val="FFFFFF"/>
            </a:solidFill>
          </p:spPr>
          <p:txBody>
            <a:bodyPr/>
            <a:lstStyle/>
            <a:p>
              <a:endParaRPr lang="en-US"/>
            </a:p>
          </p:txBody>
        </p:sp>
        <p:sp>
          <p:nvSpPr>
            <p:cNvPr id="9" name="TextBox 9"/>
            <p:cNvSpPr txBox="1"/>
            <p:nvPr/>
          </p:nvSpPr>
          <p:spPr>
            <a:xfrm>
              <a:off x="0" y="-19050"/>
              <a:ext cx="2608713" cy="964261"/>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4191521" y="6937923"/>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5"/>
            <a:stretch>
              <a:fillRect t="-187363"/>
            </a:stretch>
          </a:blipFill>
        </p:spPr>
        <p:txBody>
          <a:bodyPr/>
          <a:lstStyle/>
          <a:p>
            <a:endParaRPr lang="en-US"/>
          </a:p>
        </p:txBody>
      </p:sp>
      <p:sp>
        <p:nvSpPr>
          <p:cNvPr id="11" name="TextBox 11"/>
          <p:cNvSpPr txBox="1"/>
          <p:nvPr/>
        </p:nvSpPr>
        <p:spPr>
          <a:xfrm>
            <a:off x="1765852" y="4048821"/>
            <a:ext cx="14478000" cy="1870320"/>
          </a:xfrm>
          <a:prstGeom prst="rect">
            <a:avLst/>
          </a:prstGeom>
        </p:spPr>
        <p:txBody>
          <a:bodyPr wrap="square" lIns="0" tIns="0" rIns="0" bIns="0" rtlCol="0" anchor="t">
            <a:spAutoFit/>
          </a:bodyPr>
          <a:lstStyle/>
          <a:p>
            <a:pPr algn="ctr">
              <a:lnSpc>
                <a:spcPts val="16975"/>
              </a:lnSpc>
            </a:pPr>
            <a:r>
              <a:rPr lang="en-US" sz="6600" spc="172" dirty="0">
                <a:solidFill>
                  <a:srgbClr val="040506"/>
                </a:solidFill>
                <a:latin typeface="Archivo Black"/>
              </a:rPr>
              <a:t>   Customer Attrition Project</a:t>
            </a:r>
          </a:p>
        </p:txBody>
      </p:sp>
      <p:sp>
        <p:nvSpPr>
          <p:cNvPr id="13" name="TextBox 13"/>
          <p:cNvSpPr txBox="1"/>
          <p:nvPr/>
        </p:nvSpPr>
        <p:spPr>
          <a:xfrm>
            <a:off x="4832318" y="3519866"/>
            <a:ext cx="7345101" cy="893904"/>
          </a:xfrm>
          <a:prstGeom prst="rect">
            <a:avLst/>
          </a:prstGeom>
        </p:spPr>
        <p:txBody>
          <a:bodyPr lIns="0" tIns="0" rIns="0" bIns="0" rtlCol="0" anchor="t">
            <a:spAutoFit/>
          </a:bodyPr>
          <a:lstStyle/>
          <a:p>
            <a:pPr algn="ctr">
              <a:lnSpc>
                <a:spcPts val="7294"/>
              </a:lnSpc>
            </a:pPr>
            <a:r>
              <a:rPr lang="en-US" sz="5286" spc="74" dirty="0">
                <a:solidFill>
                  <a:srgbClr val="040506"/>
                </a:solidFill>
                <a:latin typeface="Archivo Black"/>
              </a:rPr>
              <a:t>Team Hafnium</a:t>
            </a:r>
          </a:p>
        </p:txBody>
      </p:sp>
      <p:sp>
        <p:nvSpPr>
          <p:cNvPr id="14" name="TextBox 14"/>
          <p:cNvSpPr txBox="1"/>
          <p:nvPr/>
        </p:nvSpPr>
        <p:spPr>
          <a:xfrm>
            <a:off x="838200" y="7294056"/>
            <a:ext cx="14554200" cy="896336"/>
          </a:xfrm>
          <a:prstGeom prst="rect">
            <a:avLst/>
          </a:prstGeom>
        </p:spPr>
        <p:txBody>
          <a:bodyPr wrap="square" lIns="0" tIns="0" rIns="0" bIns="0" rtlCol="0" anchor="t">
            <a:spAutoFit/>
          </a:bodyPr>
          <a:lstStyle/>
          <a:p>
            <a:pPr algn="ctr">
              <a:lnSpc>
                <a:spcPts val="3661"/>
              </a:lnSpc>
            </a:pPr>
            <a:r>
              <a:rPr lang="en-US" sz="2653" spc="140" dirty="0">
                <a:solidFill>
                  <a:schemeClr val="tx2"/>
                </a:solidFill>
                <a:latin typeface="Montserrat Classic Bold"/>
              </a:rPr>
              <a:t>https://github.com/Ibrahim-I-Babana/Customer-Churn-Prediction-Project-for-Azubian</a:t>
            </a:r>
          </a:p>
        </p:txBody>
      </p:sp>
      <p:sp>
        <p:nvSpPr>
          <p:cNvPr id="15" name="Footer Placeholder 14">
            <a:extLst>
              <a:ext uri="{FF2B5EF4-FFF2-40B4-BE49-F238E27FC236}">
                <a16:creationId xmlns:a16="http://schemas.microsoft.com/office/drawing/2014/main" id="{A1860335-7068-5C38-0A48-161F20CB55C1}"/>
              </a:ext>
            </a:extLst>
          </p:cNvPr>
          <p:cNvSpPr>
            <a:spLocks noGrp="1"/>
          </p:cNvSpPr>
          <p:nvPr>
            <p:ph type="ftr" sz="quarter" idx="11"/>
          </p:nvPr>
        </p:nvSpPr>
        <p:spPr>
          <a:xfrm>
            <a:off x="5755278" y="9610947"/>
            <a:ext cx="3541122" cy="365125"/>
          </a:xfrm>
        </p:spPr>
        <p:txBody>
          <a:bodyPr/>
          <a:lstStyle/>
          <a:p>
            <a:r>
              <a:rPr lang="en-US" dirty="0"/>
              <a:t>Team Hafnium Capstone Project -</a:t>
            </a:r>
            <a:r>
              <a:rPr lang="en-US" dirty="0" err="1"/>
              <a:t>Azubi</a:t>
            </a:r>
            <a:r>
              <a:rPr lang="en-US" dirty="0"/>
              <a:t> Africa </a:t>
            </a:r>
          </a:p>
        </p:txBody>
      </p:sp>
      <p:sp>
        <p:nvSpPr>
          <p:cNvPr id="16" name="Slide Number Placeholder 15">
            <a:extLst>
              <a:ext uri="{FF2B5EF4-FFF2-40B4-BE49-F238E27FC236}">
                <a16:creationId xmlns:a16="http://schemas.microsoft.com/office/drawing/2014/main" id="{8D41769F-9CD9-2249-6CC5-533359E38993}"/>
              </a:ext>
            </a:extLst>
          </p:cNvPr>
          <p:cNvSpPr>
            <a:spLocks noGrp="1"/>
          </p:cNvSpPr>
          <p:nvPr>
            <p:ph type="sldNum" sz="quarter" idx="12"/>
          </p:nvPr>
        </p:nvSpPr>
        <p:spPr>
          <a:xfrm>
            <a:off x="15177052" y="9612604"/>
            <a:ext cx="2133600" cy="365125"/>
          </a:xfrm>
        </p:spPr>
        <p:txBody>
          <a:bodyPr/>
          <a:lstStyle/>
          <a:p>
            <a:fld id="{B6F15528-21DE-4FAA-801E-634DDDAF4B2B}" type="slidenum">
              <a:rPr lang="en-US" smtClean="0"/>
              <a:pPr/>
              <a:t>1</a:t>
            </a:fld>
            <a:endParaRPr lang="en-US" dirty="0"/>
          </a:p>
        </p:txBody>
      </p:sp>
      <p:pic>
        <p:nvPicPr>
          <p:cNvPr id="20" name="Picture 19" descr="A blue and white logo&#10;&#10;Description automatically generated">
            <a:extLst>
              <a:ext uri="{FF2B5EF4-FFF2-40B4-BE49-F238E27FC236}">
                <a16:creationId xmlns:a16="http://schemas.microsoft.com/office/drawing/2014/main" id="{5E5D2EB5-CB17-8807-0D8D-2C8236401E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2450" y="1304188"/>
            <a:ext cx="2524803" cy="1495484"/>
          </a:xfrm>
          <a:prstGeom prst="rect">
            <a:avLst/>
          </a:prstGeom>
          <a:effectLst>
            <a:softEdge rad="406400"/>
          </a:effectLst>
        </p:spPr>
      </p:pic>
      <p:sp>
        <p:nvSpPr>
          <p:cNvPr id="21" name="Rectangle: Rounded Corners 20">
            <a:extLst>
              <a:ext uri="{FF2B5EF4-FFF2-40B4-BE49-F238E27FC236}">
                <a16:creationId xmlns:a16="http://schemas.microsoft.com/office/drawing/2014/main" id="{FAB74890-E43A-3B52-FDA4-F92B8C560AEE}"/>
              </a:ext>
            </a:extLst>
          </p:cNvPr>
          <p:cNvSpPr/>
          <p:nvPr/>
        </p:nvSpPr>
        <p:spPr>
          <a:xfrm>
            <a:off x="533400" y="1409700"/>
            <a:ext cx="17068800" cy="8201247"/>
          </a:xfrm>
          <a:prstGeom prst="round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00166" y="29625"/>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rot="-5400000">
            <a:off x="6924270" y="-1576291"/>
            <a:ext cx="5049059" cy="188976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txBody>
            <a:bodyPr/>
            <a:lstStyle/>
            <a:p>
              <a:endParaRPr lang="en-US"/>
            </a:p>
          </p:txBody>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7" name="Group 7"/>
          <p:cNvGrpSpPr/>
          <p:nvPr/>
        </p:nvGrpSpPr>
        <p:grpSpPr>
          <a:xfrm>
            <a:off x="228596" y="2338156"/>
            <a:ext cx="5506692" cy="4856530"/>
            <a:chOff x="0" y="0"/>
            <a:chExt cx="1210207" cy="941166"/>
          </a:xfrm>
        </p:grpSpPr>
        <p:sp>
          <p:nvSpPr>
            <p:cNvPr id="8" name="Freeform 8"/>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txBody>
            <a:bodyPr/>
            <a:lstStyle/>
            <a:p>
              <a:endParaRPr lang="en-US"/>
            </a:p>
          </p:txBody>
        </p:sp>
        <p:sp>
          <p:nvSpPr>
            <p:cNvPr id="9" name="TextBox 9"/>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284922" y="2336499"/>
            <a:ext cx="690896" cy="873297"/>
            <a:chOff x="0" y="0"/>
            <a:chExt cx="2127600" cy="2282400"/>
          </a:xfrm>
        </p:grpSpPr>
        <p:sp>
          <p:nvSpPr>
            <p:cNvPr id="15" name="Freeform 15"/>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txBody>
            <a:bodyPr/>
            <a:lstStyle/>
            <a:p>
              <a:endParaRPr lang="en-US"/>
            </a:p>
          </p:txBody>
        </p:sp>
      </p:grpSp>
      <p:sp>
        <p:nvSpPr>
          <p:cNvPr id="18" name="TextBox 18"/>
          <p:cNvSpPr txBox="1"/>
          <p:nvPr/>
        </p:nvSpPr>
        <p:spPr>
          <a:xfrm>
            <a:off x="1562640" y="2569434"/>
            <a:ext cx="3847560" cy="328360"/>
          </a:xfrm>
          <a:prstGeom prst="rect">
            <a:avLst/>
          </a:prstGeom>
        </p:spPr>
        <p:txBody>
          <a:bodyPr wrap="square" lIns="0" tIns="0" rIns="0" bIns="0" rtlCol="0" anchor="t">
            <a:spAutoFit/>
          </a:bodyPr>
          <a:lstStyle/>
          <a:p>
            <a:pPr marL="0" lvl="1" indent="0" algn="l">
              <a:lnSpc>
                <a:spcPts val="2992"/>
              </a:lnSpc>
              <a:spcBef>
                <a:spcPct val="0"/>
              </a:spcBef>
            </a:pPr>
            <a:r>
              <a:rPr lang="en-US" sz="1600" u="none" strike="noStrike" spc="212" dirty="0">
                <a:solidFill>
                  <a:srgbClr val="000000"/>
                </a:solidFill>
                <a:latin typeface="Montserrat Classic Bold"/>
              </a:rPr>
              <a:t>Client Distribution by Region</a:t>
            </a:r>
          </a:p>
        </p:txBody>
      </p:sp>
      <p:grpSp>
        <p:nvGrpSpPr>
          <p:cNvPr id="21" name="Group 21"/>
          <p:cNvGrpSpPr/>
          <p:nvPr/>
        </p:nvGrpSpPr>
        <p:grpSpPr>
          <a:xfrm>
            <a:off x="5835455" y="2338156"/>
            <a:ext cx="5595881" cy="4875071"/>
            <a:chOff x="0" y="0"/>
            <a:chExt cx="1210207" cy="941166"/>
          </a:xfrm>
        </p:grpSpPr>
        <p:sp>
          <p:nvSpPr>
            <p:cNvPr id="22" name="Freeform 22"/>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txBody>
            <a:bodyPr/>
            <a:lstStyle/>
            <a:p>
              <a:endParaRPr lang="en-US"/>
            </a:p>
          </p:txBody>
        </p:sp>
        <p:sp>
          <p:nvSpPr>
            <p:cNvPr id="23" name="TextBox 23"/>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grpSp>
        <p:nvGrpSpPr>
          <p:cNvPr id="26" name="Group 26"/>
          <p:cNvGrpSpPr/>
          <p:nvPr/>
        </p:nvGrpSpPr>
        <p:grpSpPr>
          <a:xfrm>
            <a:off x="5890293" y="2351874"/>
            <a:ext cx="776544" cy="898390"/>
            <a:chOff x="0" y="0"/>
            <a:chExt cx="2127600" cy="2282400"/>
          </a:xfrm>
        </p:grpSpPr>
        <p:sp>
          <p:nvSpPr>
            <p:cNvPr id="27" name="Freeform 27"/>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txBody>
            <a:bodyPr/>
            <a:lstStyle/>
            <a:p>
              <a:endParaRPr lang="en-US"/>
            </a:p>
          </p:txBody>
        </p:sp>
      </p:grpSp>
      <p:grpSp>
        <p:nvGrpSpPr>
          <p:cNvPr id="33" name="Group 33"/>
          <p:cNvGrpSpPr/>
          <p:nvPr/>
        </p:nvGrpSpPr>
        <p:grpSpPr>
          <a:xfrm>
            <a:off x="11531503" y="2302903"/>
            <a:ext cx="5935857" cy="4891783"/>
            <a:chOff x="0" y="0"/>
            <a:chExt cx="1210207" cy="941166"/>
          </a:xfrm>
        </p:grpSpPr>
        <p:sp>
          <p:nvSpPr>
            <p:cNvPr id="34" name="Freeform 34"/>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txBody>
            <a:bodyPr/>
            <a:lstStyle/>
            <a:p>
              <a:endParaRPr lang="en-US"/>
            </a:p>
          </p:txBody>
        </p:sp>
        <p:sp>
          <p:nvSpPr>
            <p:cNvPr id="35" name="TextBox 35"/>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grpSp>
        <p:nvGrpSpPr>
          <p:cNvPr id="38" name="Group 38"/>
          <p:cNvGrpSpPr/>
          <p:nvPr/>
        </p:nvGrpSpPr>
        <p:grpSpPr>
          <a:xfrm>
            <a:off x="11659937" y="2302902"/>
            <a:ext cx="742721" cy="903358"/>
            <a:chOff x="0" y="0"/>
            <a:chExt cx="2127600" cy="2282400"/>
          </a:xfrm>
        </p:grpSpPr>
        <p:sp>
          <p:nvSpPr>
            <p:cNvPr id="39" name="Freeform 39"/>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txBody>
            <a:bodyPr/>
            <a:lstStyle/>
            <a:p>
              <a:endParaRPr lang="en-US"/>
            </a:p>
          </p:txBody>
        </p:sp>
      </p:grpSp>
      <p:sp>
        <p:nvSpPr>
          <p:cNvPr id="45" name="Footer Placeholder 44">
            <a:extLst>
              <a:ext uri="{FF2B5EF4-FFF2-40B4-BE49-F238E27FC236}">
                <a16:creationId xmlns:a16="http://schemas.microsoft.com/office/drawing/2014/main" id="{91363FA2-00E1-B5D2-CEDE-6ED1F6D96A05}"/>
              </a:ext>
            </a:extLst>
          </p:cNvPr>
          <p:cNvSpPr>
            <a:spLocks noGrp="1"/>
          </p:cNvSpPr>
          <p:nvPr>
            <p:ph type="ftr" sz="quarter" idx="11"/>
          </p:nvPr>
        </p:nvSpPr>
        <p:spPr>
          <a:xfrm>
            <a:off x="6364343" y="9974773"/>
            <a:ext cx="4595004" cy="365125"/>
          </a:xfrm>
        </p:spPr>
        <p:txBody>
          <a:bodyPr/>
          <a:lstStyle/>
          <a:p>
            <a:r>
              <a:rPr lang="en-US" dirty="0"/>
              <a:t>Team Hafnium Capstone Project -</a:t>
            </a:r>
            <a:r>
              <a:rPr lang="en-US" dirty="0" err="1"/>
              <a:t>Azubi</a:t>
            </a:r>
            <a:r>
              <a:rPr lang="en-US" dirty="0"/>
              <a:t> Africa </a:t>
            </a:r>
          </a:p>
        </p:txBody>
      </p:sp>
      <p:sp>
        <p:nvSpPr>
          <p:cNvPr id="46" name="Slide Number Placeholder 45">
            <a:extLst>
              <a:ext uri="{FF2B5EF4-FFF2-40B4-BE49-F238E27FC236}">
                <a16:creationId xmlns:a16="http://schemas.microsoft.com/office/drawing/2014/main" id="{E6BFF041-D098-2BC2-D421-2C937B670EFE}"/>
              </a:ext>
            </a:extLst>
          </p:cNvPr>
          <p:cNvSpPr>
            <a:spLocks noGrp="1"/>
          </p:cNvSpPr>
          <p:nvPr>
            <p:ph type="sldNum" sz="quarter" idx="12"/>
          </p:nvPr>
        </p:nvSpPr>
        <p:spPr>
          <a:xfrm>
            <a:off x="14030733" y="9902686"/>
            <a:ext cx="2133600" cy="365125"/>
          </a:xfrm>
        </p:spPr>
        <p:txBody>
          <a:bodyPr/>
          <a:lstStyle/>
          <a:p>
            <a:pPr algn="ctr"/>
            <a:fld id="{B6F15528-21DE-4FAA-801E-634DDDAF4B2B}" type="slidenum">
              <a:rPr lang="en-US" smtClean="0"/>
              <a:pPr algn="ctr"/>
              <a:t>10</a:t>
            </a:fld>
            <a:endParaRPr lang="en-US" dirty="0"/>
          </a:p>
        </p:txBody>
      </p:sp>
      <p:sp>
        <p:nvSpPr>
          <p:cNvPr id="47" name="Rectangle: Rounded Corners 46">
            <a:extLst>
              <a:ext uri="{FF2B5EF4-FFF2-40B4-BE49-F238E27FC236}">
                <a16:creationId xmlns:a16="http://schemas.microsoft.com/office/drawing/2014/main" id="{9D4B7B7A-0280-57C2-DAF3-810723EFA77C}"/>
              </a:ext>
            </a:extLst>
          </p:cNvPr>
          <p:cNvSpPr/>
          <p:nvPr/>
        </p:nvSpPr>
        <p:spPr>
          <a:xfrm>
            <a:off x="228600" y="1136518"/>
            <a:ext cx="17602200" cy="8742896"/>
          </a:xfrm>
          <a:prstGeom prst="round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049F85EC-F480-6CB1-B380-A34D78402074}"/>
              </a:ext>
            </a:extLst>
          </p:cNvPr>
          <p:cNvSpPr/>
          <p:nvPr/>
        </p:nvSpPr>
        <p:spPr>
          <a:xfrm>
            <a:off x="7086172" y="782001"/>
            <a:ext cx="3701462" cy="7781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Customer Demographics</a:t>
            </a:r>
          </a:p>
        </p:txBody>
      </p:sp>
      <p:pic>
        <p:nvPicPr>
          <p:cNvPr id="50" name="Picture 49" descr="A graph of a distribution of clients&#10;&#10;Description automatically generated">
            <a:extLst>
              <a:ext uri="{FF2B5EF4-FFF2-40B4-BE49-F238E27FC236}">
                <a16:creationId xmlns:a16="http://schemas.microsoft.com/office/drawing/2014/main" id="{1611C21B-8B99-C9A3-CE79-92419F70C7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285" y="3450342"/>
            <a:ext cx="5230138" cy="3129596"/>
          </a:xfrm>
          <a:prstGeom prst="rect">
            <a:avLst/>
          </a:prstGeom>
        </p:spPr>
      </p:pic>
      <p:pic>
        <p:nvPicPr>
          <p:cNvPr id="54" name="Picture 53" descr="A graph of a distribution of clients&#10;&#10;Description automatically generated">
            <a:extLst>
              <a:ext uri="{FF2B5EF4-FFF2-40B4-BE49-F238E27FC236}">
                <a16:creationId xmlns:a16="http://schemas.microsoft.com/office/drawing/2014/main" id="{BDB296E6-C20A-37EE-7537-04A0639F65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4221" y="3550010"/>
            <a:ext cx="5078981" cy="3029928"/>
          </a:xfrm>
          <a:prstGeom prst="rect">
            <a:avLst/>
          </a:prstGeom>
        </p:spPr>
      </p:pic>
      <p:sp>
        <p:nvSpPr>
          <p:cNvPr id="55" name="TextBox 18">
            <a:extLst>
              <a:ext uri="{FF2B5EF4-FFF2-40B4-BE49-F238E27FC236}">
                <a16:creationId xmlns:a16="http://schemas.microsoft.com/office/drawing/2014/main" id="{5D3DF20C-761D-332E-1D71-9A25692E7E6F}"/>
              </a:ext>
            </a:extLst>
          </p:cNvPr>
          <p:cNvSpPr txBox="1"/>
          <p:nvPr/>
        </p:nvSpPr>
        <p:spPr>
          <a:xfrm>
            <a:off x="6696162" y="2615723"/>
            <a:ext cx="3847560" cy="328360"/>
          </a:xfrm>
          <a:prstGeom prst="rect">
            <a:avLst/>
          </a:prstGeom>
        </p:spPr>
        <p:txBody>
          <a:bodyPr wrap="square" lIns="0" tIns="0" rIns="0" bIns="0" rtlCol="0" anchor="t">
            <a:spAutoFit/>
          </a:bodyPr>
          <a:lstStyle/>
          <a:p>
            <a:pPr marL="0" lvl="1" indent="0" algn="l">
              <a:lnSpc>
                <a:spcPts val="2992"/>
              </a:lnSpc>
              <a:spcBef>
                <a:spcPct val="0"/>
              </a:spcBef>
            </a:pPr>
            <a:r>
              <a:rPr lang="en-US" sz="1600" u="none" strike="noStrike" spc="212" dirty="0">
                <a:solidFill>
                  <a:srgbClr val="000000"/>
                </a:solidFill>
                <a:latin typeface="Montserrat Classic Bold"/>
              </a:rPr>
              <a:t>Client Distribution by Tenure</a:t>
            </a:r>
          </a:p>
        </p:txBody>
      </p:sp>
      <p:sp>
        <p:nvSpPr>
          <p:cNvPr id="6" name="TextBox 5">
            <a:extLst>
              <a:ext uri="{FF2B5EF4-FFF2-40B4-BE49-F238E27FC236}">
                <a16:creationId xmlns:a16="http://schemas.microsoft.com/office/drawing/2014/main" id="{3837FD8D-0BE9-931B-932F-201D157484CD}"/>
              </a:ext>
            </a:extLst>
          </p:cNvPr>
          <p:cNvSpPr txBox="1"/>
          <p:nvPr/>
        </p:nvSpPr>
        <p:spPr>
          <a:xfrm>
            <a:off x="6122290" y="7357489"/>
            <a:ext cx="4837057" cy="923330"/>
          </a:xfrm>
          <a:prstGeom prst="rect">
            <a:avLst/>
          </a:prstGeom>
          <a:noFill/>
          <a:ln>
            <a:solidFill>
              <a:schemeClr val="bg1">
                <a:lumMod val="50000"/>
              </a:schemeClr>
            </a:solidFill>
          </a:ln>
        </p:spPr>
        <p:txBody>
          <a:bodyPr wrap="square" rtlCol="0">
            <a:spAutoFit/>
          </a:bodyPr>
          <a:lstStyle/>
          <a:p>
            <a:r>
              <a:rPr lang="en-US" dirty="0"/>
              <a:t>Most of our customers are not churning. We have most of our customers staying for more than 24 months.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1711277">
            <a:off x="9261101" y="1500259"/>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txBody>
          <a:bodyPr/>
          <a:lstStyle/>
          <a:p>
            <a:endParaRPr lang="en-US"/>
          </a:p>
        </p:txBody>
      </p:sp>
      <p:sp>
        <p:nvSpPr>
          <p:cNvPr id="4" name="Freeform 4"/>
          <p:cNvSpPr/>
          <p:nvPr/>
        </p:nvSpPr>
        <p:spPr>
          <a:xfrm rot="-8949716">
            <a:off x="-2342739" y="8347255"/>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txBody>
          <a:bodyPr/>
          <a:lstStyle/>
          <a:p>
            <a:endParaRPr lang="en-US"/>
          </a:p>
        </p:txBody>
      </p:sp>
      <p:sp>
        <p:nvSpPr>
          <p:cNvPr id="5" name="TextBox 5"/>
          <p:cNvSpPr txBox="1"/>
          <p:nvPr/>
        </p:nvSpPr>
        <p:spPr>
          <a:xfrm>
            <a:off x="2436756" y="1468972"/>
            <a:ext cx="9537014" cy="898392"/>
          </a:xfrm>
          <a:prstGeom prst="rect">
            <a:avLst/>
          </a:prstGeom>
        </p:spPr>
        <p:txBody>
          <a:bodyPr lIns="0" tIns="0" rIns="0" bIns="0" rtlCol="0" anchor="t">
            <a:spAutoFit/>
          </a:bodyPr>
          <a:lstStyle/>
          <a:p>
            <a:pPr marL="0" lvl="0" indent="0">
              <a:lnSpc>
                <a:spcPts val="7291"/>
              </a:lnSpc>
              <a:spcBef>
                <a:spcPct val="0"/>
              </a:spcBef>
            </a:pPr>
            <a:r>
              <a:rPr lang="en-US" sz="5283" u="none" strike="noStrike" spc="184">
                <a:solidFill>
                  <a:srgbClr val="010101"/>
                </a:solidFill>
                <a:latin typeface="Archivo Black"/>
              </a:rPr>
              <a:t>TESTIMONIALS</a:t>
            </a:r>
          </a:p>
        </p:txBody>
      </p:sp>
      <p:sp>
        <p:nvSpPr>
          <p:cNvPr id="6" name="Freeform 6"/>
          <p:cNvSpPr/>
          <p:nvPr/>
        </p:nvSpPr>
        <p:spPr>
          <a:xfrm>
            <a:off x="3802124" y="5015890"/>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txBody>
          <a:bodyPr/>
          <a:lstStyle/>
          <a:p>
            <a:endParaRPr lang="en-US"/>
          </a:p>
        </p:txBody>
      </p:sp>
      <p:sp>
        <p:nvSpPr>
          <p:cNvPr id="7" name="Freeform 7"/>
          <p:cNvSpPr/>
          <p:nvPr/>
        </p:nvSpPr>
        <p:spPr>
          <a:xfrm>
            <a:off x="11016914" y="4958778"/>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txBody>
          <a:bodyPr/>
          <a:lstStyle/>
          <a:p>
            <a:endParaRPr lang="en-US"/>
          </a:p>
        </p:txBody>
      </p:sp>
      <p:sp>
        <p:nvSpPr>
          <p:cNvPr id="8" name="Freeform 8"/>
          <p:cNvSpPr/>
          <p:nvPr/>
        </p:nvSpPr>
        <p:spPr>
          <a:xfrm>
            <a:off x="3802124" y="7668412"/>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txBody>
          <a:bodyPr/>
          <a:lstStyle/>
          <a:p>
            <a:endParaRPr lang="en-US"/>
          </a:p>
        </p:txBody>
      </p:sp>
      <p:sp>
        <p:nvSpPr>
          <p:cNvPr id="9" name="Freeform 9"/>
          <p:cNvSpPr/>
          <p:nvPr/>
        </p:nvSpPr>
        <p:spPr>
          <a:xfrm>
            <a:off x="11016914" y="7819154"/>
            <a:ext cx="4988948" cy="528334"/>
          </a:xfrm>
          <a:custGeom>
            <a:avLst/>
            <a:gdLst/>
            <a:ahLst/>
            <a:cxnLst/>
            <a:rect l="l" t="t" r="r" b="b"/>
            <a:pathLst>
              <a:path w="4988948" h="528334">
                <a:moveTo>
                  <a:pt x="0" y="0"/>
                </a:moveTo>
                <a:lnTo>
                  <a:pt x="4988948" y="0"/>
                </a:lnTo>
                <a:lnTo>
                  <a:pt x="4988948" y="528333"/>
                </a:lnTo>
                <a:lnTo>
                  <a:pt x="0" y="528333"/>
                </a:lnTo>
                <a:lnTo>
                  <a:pt x="0" y="0"/>
                </a:lnTo>
                <a:close/>
              </a:path>
            </a:pathLst>
          </a:custGeom>
          <a:blipFill>
            <a:blip r:embed="rId3"/>
            <a:stretch>
              <a:fillRect t="-86495"/>
            </a:stretch>
          </a:blipFill>
        </p:spPr>
        <p:txBody>
          <a:bodyPr/>
          <a:lstStyle/>
          <a:p>
            <a:endParaRPr lang="en-US"/>
          </a:p>
        </p:txBody>
      </p:sp>
      <p:grpSp>
        <p:nvGrpSpPr>
          <p:cNvPr id="10" name="Group 10"/>
          <p:cNvGrpSpPr/>
          <p:nvPr/>
        </p:nvGrpSpPr>
        <p:grpSpPr>
          <a:xfrm>
            <a:off x="3301345" y="3322618"/>
            <a:ext cx="5489727" cy="1761958"/>
            <a:chOff x="0" y="0"/>
            <a:chExt cx="1569119" cy="503617"/>
          </a:xfrm>
        </p:grpSpPr>
        <p:sp>
          <p:nvSpPr>
            <p:cNvPr id="11" name="Freeform 11"/>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txBody>
            <a:bodyPr/>
            <a:lstStyle/>
            <a:p>
              <a:endParaRPr lang="en-US"/>
            </a:p>
          </p:txBody>
        </p:sp>
        <p:sp>
          <p:nvSpPr>
            <p:cNvPr id="12" name="TextBox 12"/>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13" name="Freeform 13"/>
          <p:cNvSpPr/>
          <p:nvPr/>
        </p:nvSpPr>
        <p:spPr>
          <a:xfrm>
            <a:off x="7205263" y="3498474"/>
            <a:ext cx="1351146" cy="206357"/>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TextBox 14"/>
          <p:cNvSpPr txBox="1"/>
          <p:nvPr/>
        </p:nvSpPr>
        <p:spPr>
          <a:xfrm>
            <a:off x="4661652" y="3457784"/>
            <a:ext cx="2282831" cy="337729"/>
          </a:xfrm>
          <a:prstGeom prst="rect">
            <a:avLst/>
          </a:prstGeom>
        </p:spPr>
        <p:txBody>
          <a:bodyPr lIns="0" tIns="0" rIns="0" bIns="0" rtlCol="0" anchor="t">
            <a:spAutoFit/>
          </a:bodyPr>
          <a:lstStyle/>
          <a:p>
            <a:pPr>
              <a:lnSpc>
                <a:spcPts val="2641"/>
              </a:lnSpc>
              <a:spcBef>
                <a:spcPct val="0"/>
              </a:spcBef>
            </a:pPr>
            <a:r>
              <a:rPr lang="en-US" sz="1887" spc="-37">
                <a:solidFill>
                  <a:srgbClr val="FFFFFF"/>
                </a:solidFill>
                <a:latin typeface="Montserrat Light Bold"/>
              </a:rPr>
              <a:t>Aaron Loeb</a:t>
            </a:r>
          </a:p>
        </p:txBody>
      </p:sp>
      <p:sp>
        <p:nvSpPr>
          <p:cNvPr id="15" name="TextBox 15"/>
          <p:cNvSpPr txBox="1"/>
          <p:nvPr/>
        </p:nvSpPr>
        <p:spPr>
          <a:xfrm>
            <a:off x="4661652" y="3829837"/>
            <a:ext cx="3894757" cy="1052741"/>
          </a:xfrm>
          <a:prstGeom prst="rect">
            <a:avLst/>
          </a:prstGeom>
        </p:spPr>
        <p:txBody>
          <a:bodyPr lIns="0" tIns="0" rIns="0" bIns="0" rtlCol="0" anchor="t">
            <a:spAutoFit/>
          </a:bodyPr>
          <a:lstStyle/>
          <a:p>
            <a:pPr>
              <a:lnSpc>
                <a:spcPts val="2125"/>
              </a:lnSpc>
              <a:spcBef>
                <a:spcPct val="0"/>
              </a:spcBef>
            </a:pPr>
            <a:r>
              <a:rPr lang="en-US" sz="1518">
                <a:solidFill>
                  <a:srgbClr val="FFFFFF"/>
                </a:solidFill>
                <a:latin typeface="Montserrat Light"/>
              </a:rPr>
              <a:t>Lorem ipsum dolor sit amet, consectetur adipiscing elit. Duis vulputate nulla at ante rhoncus, vel efficitur felis condimentum. Proin odio odio.</a:t>
            </a:r>
          </a:p>
        </p:txBody>
      </p:sp>
      <p:grpSp>
        <p:nvGrpSpPr>
          <p:cNvPr id="16" name="Group 16"/>
          <p:cNvGrpSpPr>
            <a:grpSpLocks noChangeAspect="1"/>
          </p:cNvGrpSpPr>
          <p:nvPr/>
        </p:nvGrpSpPr>
        <p:grpSpPr>
          <a:xfrm>
            <a:off x="2282138" y="2986489"/>
            <a:ext cx="2320061" cy="2310998"/>
            <a:chOff x="0" y="0"/>
            <a:chExt cx="6502400" cy="6477000"/>
          </a:xfrm>
        </p:grpSpPr>
        <p:sp>
          <p:nvSpPr>
            <p:cNvPr id="17" name="Freeform 17"/>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4712" r="-24712"/>
              </a:stretch>
            </a:blipFill>
          </p:spPr>
          <p:txBody>
            <a:bodyPr/>
            <a:lstStyle/>
            <a:p>
              <a:endParaRPr lang="en-US"/>
            </a:p>
          </p:txBody>
        </p:sp>
        <p:sp>
          <p:nvSpPr>
            <p:cNvPr id="18" name="Freeform 18"/>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txBody>
            <a:bodyPr/>
            <a:lstStyle/>
            <a:p>
              <a:endParaRPr lang="en-US"/>
            </a:p>
          </p:txBody>
        </p:sp>
      </p:grpSp>
      <p:grpSp>
        <p:nvGrpSpPr>
          <p:cNvPr id="19" name="Group 19"/>
          <p:cNvGrpSpPr/>
          <p:nvPr/>
        </p:nvGrpSpPr>
        <p:grpSpPr>
          <a:xfrm>
            <a:off x="10516135" y="3322618"/>
            <a:ext cx="5489727" cy="1761958"/>
            <a:chOff x="0" y="0"/>
            <a:chExt cx="1569119" cy="503617"/>
          </a:xfrm>
        </p:grpSpPr>
        <p:sp>
          <p:nvSpPr>
            <p:cNvPr id="20" name="Freeform 20"/>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txBody>
            <a:bodyPr/>
            <a:lstStyle/>
            <a:p>
              <a:endParaRPr lang="en-US"/>
            </a:p>
          </p:txBody>
        </p:sp>
        <p:sp>
          <p:nvSpPr>
            <p:cNvPr id="21" name="TextBox 21"/>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22" name="TextBox 22"/>
          <p:cNvSpPr txBox="1"/>
          <p:nvPr/>
        </p:nvSpPr>
        <p:spPr>
          <a:xfrm>
            <a:off x="11876442" y="3457784"/>
            <a:ext cx="2282831" cy="337729"/>
          </a:xfrm>
          <a:prstGeom prst="rect">
            <a:avLst/>
          </a:prstGeom>
        </p:spPr>
        <p:txBody>
          <a:bodyPr lIns="0" tIns="0" rIns="0" bIns="0" rtlCol="0" anchor="t">
            <a:spAutoFit/>
          </a:bodyPr>
          <a:lstStyle/>
          <a:p>
            <a:pPr>
              <a:lnSpc>
                <a:spcPts val="2641"/>
              </a:lnSpc>
              <a:spcBef>
                <a:spcPct val="0"/>
              </a:spcBef>
            </a:pPr>
            <a:r>
              <a:rPr lang="en-US" sz="1887" spc="-37">
                <a:solidFill>
                  <a:srgbClr val="FFFFFF"/>
                </a:solidFill>
                <a:latin typeface="Montserrat Light Bold"/>
              </a:rPr>
              <a:t>Dani Martinez</a:t>
            </a:r>
          </a:p>
        </p:txBody>
      </p:sp>
      <p:sp>
        <p:nvSpPr>
          <p:cNvPr id="23" name="TextBox 23"/>
          <p:cNvSpPr txBox="1"/>
          <p:nvPr/>
        </p:nvSpPr>
        <p:spPr>
          <a:xfrm>
            <a:off x="11876442" y="3829837"/>
            <a:ext cx="3894757" cy="1052741"/>
          </a:xfrm>
          <a:prstGeom prst="rect">
            <a:avLst/>
          </a:prstGeom>
        </p:spPr>
        <p:txBody>
          <a:bodyPr lIns="0" tIns="0" rIns="0" bIns="0" rtlCol="0" anchor="t">
            <a:spAutoFit/>
          </a:bodyPr>
          <a:lstStyle/>
          <a:p>
            <a:pPr>
              <a:lnSpc>
                <a:spcPts val="2125"/>
              </a:lnSpc>
              <a:spcBef>
                <a:spcPct val="0"/>
              </a:spcBef>
            </a:pPr>
            <a:r>
              <a:rPr lang="en-US" sz="1518">
                <a:solidFill>
                  <a:srgbClr val="FFFFFF"/>
                </a:solidFill>
                <a:latin typeface="Montserrat Light"/>
              </a:rPr>
              <a:t>Lorem ipsum dolor sit amet, consectetur adipiscing elit. Duis vulputate nulla at ante rhoncus, vel efficitur felis condimentum. Proin odio odio.</a:t>
            </a:r>
          </a:p>
        </p:txBody>
      </p:sp>
      <p:grpSp>
        <p:nvGrpSpPr>
          <p:cNvPr id="24" name="Group 24"/>
          <p:cNvGrpSpPr>
            <a:grpSpLocks noChangeAspect="1"/>
          </p:cNvGrpSpPr>
          <p:nvPr/>
        </p:nvGrpSpPr>
        <p:grpSpPr>
          <a:xfrm>
            <a:off x="9496928" y="2986489"/>
            <a:ext cx="2320061" cy="2310998"/>
            <a:chOff x="0" y="0"/>
            <a:chExt cx="6502400" cy="6477000"/>
          </a:xfrm>
        </p:grpSpPr>
        <p:sp>
          <p:nvSpPr>
            <p:cNvPr id="25" name="Freeform 25"/>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369" r="-16369"/>
              </a:stretch>
            </a:blipFill>
          </p:spPr>
          <p:txBody>
            <a:bodyPr/>
            <a:lstStyle/>
            <a:p>
              <a:endParaRPr lang="en-US"/>
            </a:p>
          </p:txBody>
        </p:sp>
        <p:sp>
          <p:nvSpPr>
            <p:cNvPr id="26" name="Freeform 26"/>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txBody>
            <a:bodyPr/>
            <a:lstStyle/>
            <a:p>
              <a:endParaRPr lang="en-US"/>
            </a:p>
          </p:txBody>
        </p:sp>
      </p:grpSp>
      <p:grpSp>
        <p:nvGrpSpPr>
          <p:cNvPr id="27" name="Group 27"/>
          <p:cNvGrpSpPr/>
          <p:nvPr/>
        </p:nvGrpSpPr>
        <p:grpSpPr>
          <a:xfrm>
            <a:off x="3301345" y="6108451"/>
            <a:ext cx="5489727" cy="1761958"/>
            <a:chOff x="0" y="0"/>
            <a:chExt cx="1569119" cy="503617"/>
          </a:xfrm>
        </p:grpSpPr>
        <p:sp>
          <p:nvSpPr>
            <p:cNvPr id="28" name="Freeform 28"/>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txBody>
            <a:bodyPr/>
            <a:lstStyle/>
            <a:p>
              <a:endParaRPr lang="en-US"/>
            </a:p>
          </p:txBody>
        </p:sp>
        <p:sp>
          <p:nvSpPr>
            <p:cNvPr id="29" name="TextBox 29"/>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30" name="Freeform 30"/>
          <p:cNvSpPr/>
          <p:nvPr/>
        </p:nvSpPr>
        <p:spPr>
          <a:xfrm>
            <a:off x="7205263" y="6284308"/>
            <a:ext cx="1351146" cy="206357"/>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1" name="TextBox 31"/>
          <p:cNvSpPr txBox="1"/>
          <p:nvPr/>
        </p:nvSpPr>
        <p:spPr>
          <a:xfrm>
            <a:off x="4661652" y="6243617"/>
            <a:ext cx="2826376" cy="337729"/>
          </a:xfrm>
          <a:prstGeom prst="rect">
            <a:avLst/>
          </a:prstGeom>
        </p:spPr>
        <p:txBody>
          <a:bodyPr lIns="0" tIns="0" rIns="0" bIns="0" rtlCol="0" anchor="t">
            <a:spAutoFit/>
          </a:bodyPr>
          <a:lstStyle/>
          <a:p>
            <a:pPr>
              <a:lnSpc>
                <a:spcPts val="2641"/>
              </a:lnSpc>
              <a:spcBef>
                <a:spcPct val="0"/>
              </a:spcBef>
            </a:pPr>
            <a:r>
              <a:rPr lang="en-US" sz="1887" spc="-37">
                <a:solidFill>
                  <a:srgbClr val="FFFFFF"/>
                </a:solidFill>
                <a:latin typeface="Montserrat Light Bold"/>
              </a:rPr>
              <a:t>Alfredo Torres</a:t>
            </a:r>
          </a:p>
        </p:txBody>
      </p:sp>
      <p:sp>
        <p:nvSpPr>
          <p:cNvPr id="32" name="TextBox 32"/>
          <p:cNvSpPr txBox="1"/>
          <p:nvPr/>
        </p:nvSpPr>
        <p:spPr>
          <a:xfrm>
            <a:off x="4661652" y="6615671"/>
            <a:ext cx="3894757" cy="1052741"/>
          </a:xfrm>
          <a:prstGeom prst="rect">
            <a:avLst/>
          </a:prstGeom>
        </p:spPr>
        <p:txBody>
          <a:bodyPr lIns="0" tIns="0" rIns="0" bIns="0" rtlCol="0" anchor="t">
            <a:spAutoFit/>
          </a:bodyPr>
          <a:lstStyle/>
          <a:p>
            <a:pPr>
              <a:lnSpc>
                <a:spcPts val="2125"/>
              </a:lnSpc>
              <a:spcBef>
                <a:spcPct val="0"/>
              </a:spcBef>
            </a:pPr>
            <a:r>
              <a:rPr lang="en-US" sz="1518">
                <a:solidFill>
                  <a:srgbClr val="FFFFFF"/>
                </a:solidFill>
                <a:latin typeface="Montserrat Light"/>
              </a:rPr>
              <a:t>Lorem ipsum dolor sit amet, consectetur adipiscing elit. Duis vulputate nulla at ante rhoncus, vel efficitur felis condimentum. Proin odio odio.</a:t>
            </a:r>
          </a:p>
        </p:txBody>
      </p:sp>
      <p:grpSp>
        <p:nvGrpSpPr>
          <p:cNvPr id="33" name="Group 33"/>
          <p:cNvGrpSpPr>
            <a:grpSpLocks noChangeAspect="1"/>
          </p:cNvGrpSpPr>
          <p:nvPr/>
        </p:nvGrpSpPr>
        <p:grpSpPr>
          <a:xfrm>
            <a:off x="2282138" y="5772323"/>
            <a:ext cx="2320061" cy="2310998"/>
            <a:chOff x="0" y="0"/>
            <a:chExt cx="6502400" cy="6477000"/>
          </a:xfrm>
        </p:grpSpPr>
        <p:sp>
          <p:nvSpPr>
            <p:cNvPr id="34" name="Freeform 34"/>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223" r="223"/>
              </a:stretch>
            </a:blipFill>
          </p:spPr>
          <p:txBody>
            <a:bodyPr/>
            <a:lstStyle/>
            <a:p>
              <a:endParaRPr lang="en-US"/>
            </a:p>
          </p:txBody>
        </p:sp>
        <p:sp>
          <p:nvSpPr>
            <p:cNvPr id="35" name="Freeform 3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txBody>
            <a:bodyPr/>
            <a:lstStyle/>
            <a:p>
              <a:endParaRPr lang="en-US"/>
            </a:p>
          </p:txBody>
        </p:sp>
      </p:grpSp>
      <p:grpSp>
        <p:nvGrpSpPr>
          <p:cNvPr id="36" name="Group 36"/>
          <p:cNvGrpSpPr/>
          <p:nvPr/>
        </p:nvGrpSpPr>
        <p:grpSpPr>
          <a:xfrm>
            <a:off x="10516135" y="6108451"/>
            <a:ext cx="5489727" cy="1761958"/>
            <a:chOff x="0" y="0"/>
            <a:chExt cx="1569119" cy="503617"/>
          </a:xfrm>
        </p:grpSpPr>
        <p:sp>
          <p:nvSpPr>
            <p:cNvPr id="37" name="Freeform 37"/>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txBody>
            <a:bodyPr/>
            <a:lstStyle/>
            <a:p>
              <a:endParaRPr lang="en-US"/>
            </a:p>
          </p:txBody>
        </p:sp>
        <p:sp>
          <p:nvSpPr>
            <p:cNvPr id="38" name="TextBox 38"/>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39" name="TextBox 39"/>
          <p:cNvSpPr txBox="1"/>
          <p:nvPr/>
        </p:nvSpPr>
        <p:spPr>
          <a:xfrm>
            <a:off x="11876442" y="6243617"/>
            <a:ext cx="2282831" cy="337729"/>
          </a:xfrm>
          <a:prstGeom prst="rect">
            <a:avLst/>
          </a:prstGeom>
        </p:spPr>
        <p:txBody>
          <a:bodyPr lIns="0" tIns="0" rIns="0" bIns="0" rtlCol="0" anchor="t">
            <a:spAutoFit/>
          </a:bodyPr>
          <a:lstStyle/>
          <a:p>
            <a:pPr>
              <a:lnSpc>
                <a:spcPts val="2641"/>
              </a:lnSpc>
              <a:spcBef>
                <a:spcPct val="0"/>
              </a:spcBef>
            </a:pPr>
            <a:r>
              <a:rPr lang="en-US" sz="1887" spc="-37">
                <a:solidFill>
                  <a:srgbClr val="FFFFFF"/>
                </a:solidFill>
                <a:latin typeface="Montserrat Light Bold"/>
              </a:rPr>
              <a:t>Drew Feig</a:t>
            </a:r>
          </a:p>
        </p:txBody>
      </p:sp>
      <p:sp>
        <p:nvSpPr>
          <p:cNvPr id="40" name="TextBox 40"/>
          <p:cNvSpPr txBox="1"/>
          <p:nvPr/>
        </p:nvSpPr>
        <p:spPr>
          <a:xfrm>
            <a:off x="11876442" y="6615671"/>
            <a:ext cx="3894757" cy="1052741"/>
          </a:xfrm>
          <a:prstGeom prst="rect">
            <a:avLst/>
          </a:prstGeom>
        </p:spPr>
        <p:txBody>
          <a:bodyPr lIns="0" tIns="0" rIns="0" bIns="0" rtlCol="0" anchor="t">
            <a:spAutoFit/>
          </a:bodyPr>
          <a:lstStyle/>
          <a:p>
            <a:pPr>
              <a:lnSpc>
                <a:spcPts val="2125"/>
              </a:lnSpc>
              <a:spcBef>
                <a:spcPct val="0"/>
              </a:spcBef>
            </a:pPr>
            <a:r>
              <a:rPr lang="en-US" sz="1518">
                <a:solidFill>
                  <a:srgbClr val="FFFFFF"/>
                </a:solidFill>
                <a:latin typeface="Montserrat Light"/>
              </a:rPr>
              <a:t>Lorem ipsum dolor sit amet, consectetur adipiscing elit. Duis vulputate nulla at ante rhoncus, vel efficitur felis condimentum. Proin odio odio.</a:t>
            </a:r>
          </a:p>
        </p:txBody>
      </p:sp>
      <p:grpSp>
        <p:nvGrpSpPr>
          <p:cNvPr id="41" name="Group 41"/>
          <p:cNvGrpSpPr>
            <a:grpSpLocks noChangeAspect="1"/>
          </p:cNvGrpSpPr>
          <p:nvPr/>
        </p:nvGrpSpPr>
        <p:grpSpPr>
          <a:xfrm>
            <a:off x="9496928" y="5772323"/>
            <a:ext cx="2320061" cy="2310998"/>
            <a:chOff x="0" y="0"/>
            <a:chExt cx="6502400" cy="6477000"/>
          </a:xfrm>
        </p:grpSpPr>
        <p:sp>
          <p:nvSpPr>
            <p:cNvPr id="42" name="Freeform 42"/>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223" r="223" b="-49998"/>
              </a:stretch>
            </a:blipFill>
          </p:spPr>
          <p:txBody>
            <a:bodyPr/>
            <a:lstStyle/>
            <a:p>
              <a:endParaRPr lang="en-US"/>
            </a:p>
          </p:txBody>
        </p:sp>
        <p:sp>
          <p:nvSpPr>
            <p:cNvPr id="43" name="Freeform 43"/>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txBody>
            <a:bodyPr/>
            <a:lstStyle/>
            <a:p>
              <a:endParaRPr lang="en-US"/>
            </a:p>
          </p:txBody>
        </p:sp>
      </p:grpSp>
      <p:grpSp>
        <p:nvGrpSpPr>
          <p:cNvPr id="44" name="Group 44"/>
          <p:cNvGrpSpPr>
            <a:grpSpLocks noChangeAspect="1"/>
          </p:cNvGrpSpPr>
          <p:nvPr/>
        </p:nvGrpSpPr>
        <p:grpSpPr>
          <a:xfrm>
            <a:off x="-46214" y="7097814"/>
            <a:ext cx="5669664" cy="3189186"/>
            <a:chOff x="0" y="0"/>
            <a:chExt cx="6089457" cy="3425320"/>
          </a:xfrm>
        </p:grpSpPr>
        <p:sp>
          <p:nvSpPr>
            <p:cNvPr id="45" name="Freeform 45"/>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solidFill>
              <a:srgbClr val="D94D4D"/>
            </a:solidFill>
          </p:spPr>
          <p:txBody>
            <a:bodyPr/>
            <a:lstStyle/>
            <a:p>
              <a:endParaRPr lang="en-US"/>
            </a:p>
          </p:txBody>
        </p:sp>
        <p:sp>
          <p:nvSpPr>
            <p:cNvPr id="46" name="Freeform 46"/>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blipFill>
              <a:blip r:embed="rId10"/>
              <a:stretch>
                <a:fillRect l="-98184" t="-51103" r="-41729" b="-133327"/>
              </a:stretch>
            </a:blipFill>
          </p:spPr>
          <p:txBody>
            <a:bodyPr/>
            <a:lstStyle/>
            <a:p>
              <a:endParaRPr lang="en-US"/>
            </a:p>
          </p:txBody>
        </p:sp>
      </p:grpSp>
      <p:grpSp>
        <p:nvGrpSpPr>
          <p:cNvPr id="47" name="Group 47"/>
          <p:cNvGrpSpPr>
            <a:grpSpLocks noChangeAspect="1"/>
          </p:cNvGrpSpPr>
          <p:nvPr/>
        </p:nvGrpSpPr>
        <p:grpSpPr>
          <a:xfrm>
            <a:off x="11006092" y="-6332"/>
            <a:ext cx="7281908" cy="4096074"/>
            <a:chOff x="0" y="0"/>
            <a:chExt cx="6089457" cy="3425320"/>
          </a:xfrm>
        </p:grpSpPr>
        <p:sp>
          <p:nvSpPr>
            <p:cNvPr id="48" name="Freeform 48"/>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txBody>
            <a:bodyPr/>
            <a:lstStyle/>
            <a:p>
              <a:endParaRPr lang="en-US"/>
            </a:p>
          </p:txBody>
        </p:sp>
        <p:sp>
          <p:nvSpPr>
            <p:cNvPr id="49" name="Freeform 49"/>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11"/>
              <a:stretch>
                <a:fillRect t="-5555" b="-5555"/>
              </a:stretch>
            </a:blipFill>
          </p:spPr>
          <p:txBody>
            <a:bodyPr/>
            <a:lstStyle/>
            <a:p>
              <a:endParaRPr lang="en-US"/>
            </a:p>
          </p:txBody>
        </p:sp>
      </p:grpSp>
      <p:sp>
        <p:nvSpPr>
          <p:cNvPr id="50" name="Freeform 50"/>
          <p:cNvSpPr/>
          <p:nvPr/>
        </p:nvSpPr>
        <p:spPr>
          <a:xfrm>
            <a:off x="14499282" y="3509180"/>
            <a:ext cx="1351146" cy="206357"/>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1" name="Freeform 51"/>
          <p:cNvSpPr/>
          <p:nvPr/>
        </p:nvSpPr>
        <p:spPr>
          <a:xfrm>
            <a:off x="14499282" y="6295014"/>
            <a:ext cx="1351146" cy="206357"/>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2" name="Footer Placeholder 51">
            <a:extLst>
              <a:ext uri="{FF2B5EF4-FFF2-40B4-BE49-F238E27FC236}">
                <a16:creationId xmlns:a16="http://schemas.microsoft.com/office/drawing/2014/main" id="{06E4E779-C163-D1A2-69AE-77D6B52D162F}"/>
              </a:ext>
            </a:extLst>
          </p:cNvPr>
          <p:cNvSpPr>
            <a:spLocks noGrp="1"/>
          </p:cNvSpPr>
          <p:nvPr>
            <p:ph type="ftr" sz="quarter" idx="11"/>
          </p:nvPr>
        </p:nvSpPr>
        <p:spPr/>
        <p:txBody>
          <a:bodyPr/>
          <a:lstStyle/>
          <a:p>
            <a:r>
              <a:rPr lang="en-US"/>
              <a:t>Team Hafnium Capstone Project -Azubi Africa </a:t>
            </a:r>
          </a:p>
        </p:txBody>
      </p:sp>
      <p:sp>
        <p:nvSpPr>
          <p:cNvPr id="53" name="Slide Number Placeholder 52">
            <a:extLst>
              <a:ext uri="{FF2B5EF4-FFF2-40B4-BE49-F238E27FC236}">
                <a16:creationId xmlns:a16="http://schemas.microsoft.com/office/drawing/2014/main" id="{F76EF51A-BB3A-7FFA-BE5B-09E29A80E4E6}"/>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9731123" y="2607270"/>
            <a:ext cx="6422296" cy="6422996"/>
            <a:chOff x="0" y="0"/>
            <a:chExt cx="6603840" cy="6604560"/>
          </a:xfrm>
        </p:grpSpPr>
        <p:sp>
          <p:nvSpPr>
            <p:cNvPr id="4" name="Freeform 4"/>
            <p:cNvSpPr/>
            <p:nvPr/>
          </p:nvSpPr>
          <p:spPr>
            <a:xfrm>
              <a:off x="0" y="0"/>
              <a:ext cx="6603873" cy="6604508"/>
            </a:xfrm>
            <a:custGeom>
              <a:avLst/>
              <a:gdLst/>
              <a:ahLst/>
              <a:cxnLst/>
              <a:rect l="l" t="t" r="r" b="b"/>
              <a:pathLst>
                <a:path w="6603873" h="6604508">
                  <a:moveTo>
                    <a:pt x="0" y="3302254"/>
                  </a:moveTo>
                  <a:cubicBezTo>
                    <a:pt x="0" y="1478534"/>
                    <a:pt x="1478280" y="0"/>
                    <a:pt x="3301873" y="0"/>
                  </a:cubicBezTo>
                  <a:lnTo>
                    <a:pt x="3301873" y="25527"/>
                  </a:lnTo>
                  <a:lnTo>
                    <a:pt x="3301873" y="0"/>
                  </a:lnTo>
                  <a:cubicBezTo>
                    <a:pt x="5125466" y="0"/>
                    <a:pt x="6603873" y="1478534"/>
                    <a:pt x="6603873" y="3302254"/>
                  </a:cubicBezTo>
                  <a:cubicBezTo>
                    <a:pt x="6603873" y="5125974"/>
                    <a:pt x="5125466" y="6604508"/>
                    <a:pt x="3301873" y="6604508"/>
                  </a:cubicBezTo>
                  <a:lnTo>
                    <a:pt x="3301873" y="6578981"/>
                  </a:lnTo>
                  <a:lnTo>
                    <a:pt x="3301873" y="6604508"/>
                  </a:lnTo>
                  <a:cubicBezTo>
                    <a:pt x="1478280" y="6604508"/>
                    <a:pt x="0" y="5126101"/>
                    <a:pt x="0" y="3302254"/>
                  </a:cubicBezTo>
                  <a:lnTo>
                    <a:pt x="25527" y="3302254"/>
                  </a:lnTo>
                  <a:lnTo>
                    <a:pt x="46990" y="3316097"/>
                  </a:lnTo>
                  <a:cubicBezTo>
                    <a:pt x="40894" y="3325622"/>
                    <a:pt x="29210" y="3330067"/>
                    <a:pt x="18288" y="3326892"/>
                  </a:cubicBezTo>
                  <a:cubicBezTo>
                    <a:pt x="7366" y="3323717"/>
                    <a:pt x="0" y="3313684"/>
                    <a:pt x="0" y="3302254"/>
                  </a:cubicBezTo>
                  <a:moveTo>
                    <a:pt x="51181" y="3302254"/>
                  </a:moveTo>
                  <a:lnTo>
                    <a:pt x="25527" y="3302254"/>
                  </a:lnTo>
                  <a:lnTo>
                    <a:pt x="4064" y="3288538"/>
                  </a:lnTo>
                  <a:cubicBezTo>
                    <a:pt x="10160" y="3279013"/>
                    <a:pt x="21844" y="3274568"/>
                    <a:pt x="32766" y="3277743"/>
                  </a:cubicBezTo>
                  <a:cubicBezTo>
                    <a:pt x="43688" y="3280918"/>
                    <a:pt x="51181" y="3290951"/>
                    <a:pt x="51181" y="3302254"/>
                  </a:cubicBezTo>
                  <a:cubicBezTo>
                    <a:pt x="51181" y="5097780"/>
                    <a:pt x="1506601" y="6553454"/>
                    <a:pt x="3302000" y="6553454"/>
                  </a:cubicBezTo>
                  <a:cubicBezTo>
                    <a:pt x="5097399" y="6553454"/>
                    <a:pt x="6552819" y="5097907"/>
                    <a:pt x="6552819" y="3302254"/>
                  </a:cubicBezTo>
                  <a:lnTo>
                    <a:pt x="6578346" y="3302254"/>
                  </a:lnTo>
                  <a:lnTo>
                    <a:pt x="6552819" y="3302254"/>
                  </a:lnTo>
                  <a:cubicBezTo>
                    <a:pt x="6552819" y="1506728"/>
                    <a:pt x="5097399" y="51054"/>
                    <a:pt x="3302000" y="51054"/>
                  </a:cubicBezTo>
                  <a:lnTo>
                    <a:pt x="3302000" y="25527"/>
                  </a:lnTo>
                  <a:lnTo>
                    <a:pt x="3302000" y="51181"/>
                  </a:lnTo>
                  <a:cubicBezTo>
                    <a:pt x="1506601" y="51181"/>
                    <a:pt x="51181" y="1506728"/>
                    <a:pt x="51181" y="3302381"/>
                  </a:cubicBezTo>
                  <a:close/>
                </a:path>
              </a:pathLst>
            </a:custGeom>
            <a:solidFill>
              <a:srgbClr val="999999"/>
            </a:solidFill>
          </p:spPr>
          <p:txBody>
            <a:bodyPr/>
            <a:lstStyle/>
            <a:p>
              <a:endParaRPr lang="en-US"/>
            </a:p>
          </p:txBody>
        </p:sp>
      </p:grpSp>
      <p:grpSp>
        <p:nvGrpSpPr>
          <p:cNvPr id="5" name="Group 5"/>
          <p:cNvGrpSpPr/>
          <p:nvPr/>
        </p:nvGrpSpPr>
        <p:grpSpPr>
          <a:xfrm>
            <a:off x="10860907" y="4278313"/>
            <a:ext cx="1309387" cy="2127228"/>
            <a:chOff x="0" y="0"/>
            <a:chExt cx="1346400" cy="2187360"/>
          </a:xfrm>
        </p:grpSpPr>
        <p:sp>
          <p:nvSpPr>
            <p:cNvPr id="6" name="Freeform 6"/>
            <p:cNvSpPr/>
            <p:nvPr/>
          </p:nvSpPr>
          <p:spPr>
            <a:xfrm>
              <a:off x="0" y="0"/>
              <a:ext cx="1346454" cy="2187448"/>
            </a:xfrm>
            <a:custGeom>
              <a:avLst/>
              <a:gdLst/>
              <a:ahLst/>
              <a:cxnLst/>
              <a:rect l="l" t="t" r="r" b="b"/>
              <a:pathLst>
                <a:path w="1346454" h="2187448">
                  <a:moveTo>
                    <a:pt x="1346454" y="472694"/>
                  </a:moveTo>
                  <a:cubicBezTo>
                    <a:pt x="993775" y="0"/>
                    <a:pt x="993775" y="0"/>
                    <a:pt x="993775" y="0"/>
                  </a:cubicBezTo>
                  <a:cubicBezTo>
                    <a:pt x="697230" y="216281"/>
                    <a:pt x="464820" y="512826"/>
                    <a:pt x="328549" y="849249"/>
                  </a:cubicBezTo>
                  <a:cubicBezTo>
                    <a:pt x="0" y="897382"/>
                    <a:pt x="0" y="897382"/>
                    <a:pt x="0" y="897382"/>
                  </a:cubicBezTo>
                  <a:cubicBezTo>
                    <a:pt x="240411" y="1129792"/>
                    <a:pt x="240411" y="1129792"/>
                    <a:pt x="240411" y="1129792"/>
                  </a:cubicBezTo>
                  <a:cubicBezTo>
                    <a:pt x="208407" y="1274064"/>
                    <a:pt x="184277" y="1426210"/>
                    <a:pt x="184277" y="1586484"/>
                  </a:cubicBezTo>
                  <a:cubicBezTo>
                    <a:pt x="184277" y="1794764"/>
                    <a:pt x="216281" y="1995170"/>
                    <a:pt x="280416" y="2187448"/>
                  </a:cubicBezTo>
                  <a:cubicBezTo>
                    <a:pt x="865505" y="1971040"/>
                    <a:pt x="865505" y="1971040"/>
                    <a:pt x="865505" y="1971040"/>
                  </a:cubicBezTo>
                  <a:cubicBezTo>
                    <a:pt x="817372" y="1842897"/>
                    <a:pt x="793369" y="1698625"/>
                    <a:pt x="793369" y="1554353"/>
                  </a:cubicBezTo>
                  <a:cubicBezTo>
                    <a:pt x="793369" y="1105662"/>
                    <a:pt x="1017778" y="713105"/>
                    <a:pt x="1346327" y="472694"/>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7" name="Group 7"/>
          <p:cNvGrpSpPr/>
          <p:nvPr/>
        </p:nvGrpSpPr>
        <p:grpSpPr>
          <a:xfrm>
            <a:off x="11132587" y="6192678"/>
            <a:ext cx="1806533" cy="1522249"/>
            <a:chOff x="0" y="0"/>
            <a:chExt cx="1857600" cy="1565280"/>
          </a:xfrm>
        </p:grpSpPr>
        <p:sp>
          <p:nvSpPr>
            <p:cNvPr id="8" name="Freeform 8"/>
            <p:cNvSpPr/>
            <p:nvPr/>
          </p:nvSpPr>
          <p:spPr>
            <a:xfrm>
              <a:off x="0" y="0"/>
              <a:ext cx="1857629" cy="1565275"/>
            </a:xfrm>
            <a:custGeom>
              <a:avLst/>
              <a:gdLst/>
              <a:ahLst/>
              <a:cxnLst/>
              <a:rect l="l" t="t" r="r" b="b"/>
              <a:pathLst>
                <a:path w="1857629" h="1565275">
                  <a:moveTo>
                    <a:pt x="1857629" y="931164"/>
                  </a:moveTo>
                  <a:cubicBezTo>
                    <a:pt x="1265047" y="931164"/>
                    <a:pt x="760603" y="537845"/>
                    <a:pt x="584454" y="0"/>
                  </a:cubicBezTo>
                  <a:cubicBezTo>
                    <a:pt x="0" y="216789"/>
                    <a:pt x="0" y="216789"/>
                    <a:pt x="0" y="216789"/>
                  </a:cubicBezTo>
                  <a:cubicBezTo>
                    <a:pt x="112141" y="569976"/>
                    <a:pt x="320294" y="874903"/>
                    <a:pt x="592455" y="1099693"/>
                  </a:cubicBezTo>
                  <a:cubicBezTo>
                    <a:pt x="536448" y="1444879"/>
                    <a:pt x="536448" y="1444879"/>
                    <a:pt x="536448" y="1444879"/>
                  </a:cubicBezTo>
                  <a:cubicBezTo>
                    <a:pt x="840740" y="1284351"/>
                    <a:pt x="840740" y="1284351"/>
                    <a:pt x="840740" y="1284351"/>
                  </a:cubicBezTo>
                  <a:cubicBezTo>
                    <a:pt x="1137031" y="1461008"/>
                    <a:pt x="1489329" y="1565275"/>
                    <a:pt x="1857629" y="1565275"/>
                  </a:cubicBezTo>
                  <a:lnTo>
                    <a:pt x="1857629" y="931164"/>
                  </a:ln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9" name="Group 9"/>
          <p:cNvGrpSpPr/>
          <p:nvPr/>
        </p:nvGrpSpPr>
        <p:grpSpPr>
          <a:xfrm>
            <a:off x="12939120" y="6192678"/>
            <a:ext cx="1806533" cy="1522249"/>
            <a:chOff x="0" y="0"/>
            <a:chExt cx="1857600" cy="1565280"/>
          </a:xfrm>
        </p:grpSpPr>
        <p:sp>
          <p:nvSpPr>
            <p:cNvPr id="10" name="Freeform 10"/>
            <p:cNvSpPr/>
            <p:nvPr/>
          </p:nvSpPr>
          <p:spPr>
            <a:xfrm>
              <a:off x="0" y="0"/>
              <a:ext cx="1857629" cy="1565275"/>
            </a:xfrm>
            <a:custGeom>
              <a:avLst/>
              <a:gdLst/>
              <a:ahLst/>
              <a:cxnLst/>
              <a:rect l="l" t="t" r="r" b="b"/>
              <a:pathLst>
                <a:path w="1857629" h="1565275">
                  <a:moveTo>
                    <a:pt x="1857629" y="216789"/>
                  </a:moveTo>
                  <a:cubicBezTo>
                    <a:pt x="1273048" y="0"/>
                    <a:pt x="1273048" y="0"/>
                    <a:pt x="1273048" y="0"/>
                  </a:cubicBezTo>
                  <a:cubicBezTo>
                    <a:pt x="1096899" y="537845"/>
                    <a:pt x="592455" y="931164"/>
                    <a:pt x="0" y="931164"/>
                  </a:cubicBezTo>
                  <a:cubicBezTo>
                    <a:pt x="0" y="1565275"/>
                    <a:pt x="0" y="1565275"/>
                    <a:pt x="0" y="1565275"/>
                  </a:cubicBezTo>
                  <a:cubicBezTo>
                    <a:pt x="368300" y="1565275"/>
                    <a:pt x="720598" y="1460881"/>
                    <a:pt x="1016889" y="1284351"/>
                  </a:cubicBezTo>
                  <a:cubicBezTo>
                    <a:pt x="1321181" y="1444879"/>
                    <a:pt x="1321181" y="1444879"/>
                    <a:pt x="1321181" y="1444879"/>
                  </a:cubicBezTo>
                  <a:cubicBezTo>
                    <a:pt x="1265174" y="1099693"/>
                    <a:pt x="1265174" y="1099693"/>
                    <a:pt x="1265174" y="1099693"/>
                  </a:cubicBezTo>
                  <a:cubicBezTo>
                    <a:pt x="1537462" y="874903"/>
                    <a:pt x="1745615" y="569849"/>
                    <a:pt x="1857629" y="216662"/>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11" name="Group 11"/>
          <p:cNvGrpSpPr/>
          <p:nvPr/>
        </p:nvGrpSpPr>
        <p:grpSpPr>
          <a:xfrm>
            <a:off x="13710748" y="4278313"/>
            <a:ext cx="1306586" cy="2127228"/>
            <a:chOff x="0" y="0"/>
            <a:chExt cx="1343520" cy="2187360"/>
          </a:xfrm>
        </p:grpSpPr>
        <p:sp>
          <p:nvSpPr>
            <p:cNvPr id="12" name="Freeform 12"/>
            <p:cNvSpPr/>
            <p:nvPr/>
          </p:nvSpPr>
          <p:spPr>
            <a:xfrm>
              <a:off x="0" y="0"/>
              <a:ext cx="1343533" cy="2187321"/>
            </a:xfrm>
            <a:custGeom>
              <a:avLst/>
              <a:gdLst/>
              <a:ahLst/>
              <a:cxnLst/>
              <a:rect l="l" t="t" r="r" b="b"/>
              <a:pathLst>
                <a:path w="1343533" h="2187321">
                  <a:moveTo>
                    <a:pt x="1343533" y="897382"/>
                  </a:moveTo>
                  <a:cubicBezTo>
                    <a:pt x="1015619" y="849249"/>
                    <a:pt x="1015619" y="849249"/>
                    <a:pt x="1015619" y="849249"/>
                  </a:cubicBezTo>
                  <a:cubicBezTo>
                    <a:pt x="879729" y="512826"/>
                    <a:pt x="647827" y="216281"/>
                    <a:pt x="351917" y="0"/>
                  </a:cubicBezTo>
                  <a:cubicBezTo>
                    <a:pt x="0" y="472694"/>
                    <a:pt x="0" y="472694"/>
                    <a:pt x="0" y="472694"/>
                  </a:cubicBezTo>
                  <a:cubicBezTo>
                    <a:pt x="327914" y="713105"/>
                    <a:pt x="551815" y="1105662"/>
                    <a:pt x="551815" y="1554353"/>
                  </a:cubicBezTo>
                  <a:cubicBezTo>
                    <a:pt x="551815" y="1698625"/>
                    <a:pt x="527812" y="1842770"/>
                    <a:pt x="479806" y="1971040"/>
                  </a:cubicBezTo>
                  <a:cubicBezTo>
                    <a:pt x="1063625" y="2187321"/>
                    <a:pt x="1063625" y="2187321"/>
                    <a:pt x="1063625" y="2187321"/>
                  </a:cubicBezTo>
                  <a:cubicBezTo>
                    <a:pt x="1127633" y="1995043"/>
                    <a:pt x="1159637" y="1794764"/>
                    <a:pt x="1159637" y="1586357"/>
                  </a:cubicBezTo>
                  <a:cubicBezTo>
                    <a:pt x="1159637" y="1426083"/>
                    <a:pt x="1135634" y="1273937"/>
                    <a:pt x="1103630" y="1129665"/>
                  </a:cubicBezTo>
                  <a:lnTo>
                    <a:pt x="1343533" y="897255"/>
                  </a:ln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13" name="Group 13"/>
          <p:cNvGrpSpPr/>
          <p:nvPr/>
        </p:nvGrpSpPr>
        <p:grpSpPr>
          <a:xfrm>
            <a:off x="11824391" y="3645326"/>
            <a:ext cx="2229458" cy="1093023"/>
            <a:chOff x="0" y="0"/>
            <a:chExt cx="2292480" cy="1123920"/>
          </a:xfrm>
        </p:grpSpPr>
        <p:sp>
          <p:nvSpPr>
            <p:cNvPr id="14" name="Freeform 14"/>
            <p:cNvSpPr/>
            <p:nvPr/>
          </p:nvSpPr>
          <p:spPr>
            <a:xfrm>
              <a:off x="0" y="0"/>
              <a:ext cx="2292477" cy="1123950"/>
            </a:xfrm>
            <a:custGeom>
              <a:avLst/>
              <a:gdLst/>
              <a:ahLst/>
              <a:cxnLst/>
              <a:rect l="l" t="t" r="r" b="b"/>
              <a:pathLst>
                <a:path w="2292477" h="1123950">
                  <a:moveTo>
                    <a:pt x="1290574" y="280924"/>
                  </a:moveTo>
                  <a:cubicBezTo>
                    <a:pt x="1146302" y="0"/>
                    <a:pt x="1146302" y="0"/>
                    <a:pt x="1146302" y="0"/>
                  </a:cubicBezTo>
                  <a:cubicBezTo>
                    <a:pt x="1001903" y="280924"/>
                    <a:pt x="1001903" y="280924"/>
                    <a:pt x="1001903" y="280924"/>
                  </a:cubicBezTo>
                  <a:cubicBezTo>
                    <a:pt x="625221" y="313055"/>
                    <a:pt x="280543" y="441579"/>
                    <a:pt x="0" y="650240"/>
                  </a:cubicBezTo>
                  <a:cubicBezTo>
                    <a:pt x="352679" y="1123950"/>
                    <a:pt x="352679" y="1123950"/>
                    <a:pt x="352679" y="1123950"/>
                  </a:cubicBezTo>
                  <a:cubicBezTo>
                    <a:pt x="577088" y="955294"/>
                    <a:pt x="849630" y="859028"/>
                    <a:pt x="1146302" y="859028"/>
                  </a:cubicBezTo>
                  <a:cubicBezTo>
                    <a:pt x="1442974" y="859028"/>
                    <a:pt x="1715389" y="955421"/>
                    <a:pt x="1939798" y="1123950"/>
                  </a:cubicBezTo>
                  <a:cubicBezTo>
                    <a:pt x="2292477" y="650240"/>
                    <a:pt x="2292477" y="650240"/>
                    <a:pt x="2292477" y="650240"/>
                  </a:cubicBezTo>
                  <a:cubicBezTo>
                    <a:pt x="2011934" y="441452"/>
                    <a:pt x="1667256" y="313055"/>
                    <a:pt x="1290574" y="280924"/>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15" name="Group 15"/>
          <p:cNvGrpSpPr/>
          <p:nvPr/>
        </p:nvGrpSpPr>
        <p:grpSpPr>
          <a:xfrm>
            <a:off x="11997342" y="4837078"/>
            <a:ext cx="1883556" cy="1883556"/>
            <a:chOff x="0" y="0"/>
            <a:chExt cx="1936800" cy="1936800"/>
          </a:xfrm>
        </p:grpSpPr>
        <p:sp>
          <p:nvSpPr>
            <p:cNvPr id="16" name="Freeform 16"/>
            <p:cNvSpPr/>
            <p:nvPr/>
          </p:nvSpPr>
          <p:spPr>
            <a:xfrm>
              <a:off x="0" y="0"/>
              <a:ext cx="1936750" cy="1936750"/>
            </a:xfrm>
            <a:custGeom>
              <a:avLst/>
              <a:gdLst/>
              <a:ahLst/>
              <a:cxnLst/>
              <a:rect l="l" t="t" r="r" b="b"/>
              <a:pathLst>
                <a:path w="1936750" h="1936750">
                  <a:moveTo>
                    <a:pt x="0" y="968375"/>
                  </a:moveTo>
                  <a:cubicBezTo>
                    <a:pt x="0" y="433578"/>
                    <a:pt x="433578" y="0"/>
                    <a:pt x="968375" y="0"/>
                  </a:cubicBezTo>
                  <a:cubicBezTo>
                    <a:pt x="1503172" y="0"/>
                    <a:pt x="1936750" y="433578"/>
                    <a:pt x="1936750" y="968375"/>
                  </a:cubicBezTo>
                  <a:cubicBezTo>
                    <a:pt x="1936750" y="1503172"/>
                    <a:pt x="1503172" y="1936750"/>
                    <a:pt x="968375" y="1936750"/>
                  </a:cubicBezTo>
                  <a:cubicBezTo>
                    <a:pt x="433578" y="1936750"/>
                    <a:pt x="0" y="1503172"/>
                    <a:pt x="0" y="968375"/>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17" name="Group 17"/>
          <p:cNvGrpSpPr/>
          <p:nvPr/>
        </p:nvGrpSpPr>
        <p:grpSpPr>
          <a:xfrm>
            <a:off x="12238213" y="1950126"/>
            <a:ext cx="1404615" cy="1404615"/>
            <a:chOff x="0" y="0"/>
            <a:chExt cx="1444320" cy="1444320"/>
          </a:xfrm>
        </p:grpSpPr>
        <p:sp>
          <p:nvSpPr>
            <p:cNvPr id="18" name="Freeform 18"/>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19" name="Group 19"/>
          <p:cNvGrpSpPr/>
          <p:nvPr/>
        </p:nvGrpSpPr>
        <p:grpSpPr>
          <a:xfrm>
            <a:off x="15335228" y="4145274"/>
            <a:ext cx="1404615" cy="1405315"/>
            <a:chOff x="0" y="0"/>
            <a:chExt cx="1444320" cy="1445040"/>
          </a:xfrm>
        </p:grpSpPr>
        <p:sp>
          <p:nvSpPr>
            <p:cNvPr id="20" name="Freeform 20"/>
            <p:cNvSpPr/>
            <p:nvPr/>
          </p:nvSpPr>
          <p:spPr>
            <a:xfrm>
              <a:off x="0" y="0"/>
              <a:ext cx="1444244" cy="1445006"/>
            </a:xfrm>
            <a:custGeom>
              <a:avLst/>
              <a:gdLst/>
              <a:ahLst/>
              <a:cxnLst/>
              <a:rect l="l" t="t" r="r" b="b"/>
              <a:pathLst>
                <a:path w="1444244" h="1445006">
                  <a:moveTo>
                    <a:pt x="0" y="722503"/>
                  </a:moveTo>
                  <a:cubicBezTo>
                    <a:pt x="0" y="323469"/>
                    <a:pt x="323342" y="0"/>
                    <a:pt x="722122" y="0"/>
                  </a:cubicBezTo>
                  <a:cubicBezTo>
                    <a:pt x="1120902" y="0"/>
                    <a:pt x="1444244" y="323469"/>
                    <a:pt x="1444244" y="722503"/>
                  </a:cubicBezTo>
                  <a:cubicBezTo>
                    <a:pt x="1444244" y="1121537"/>
                    <a:pt x="1120902" y="1445006"/>
                    <a:pt x="722122" y="1445006"/>
                  </a:cubicBezTo>
                  <a:cubicBezTo>
                    <a:pt x="323342" y="1445006"/>
                    <a:pt x="0" y="1121537"/>
                    <a:pt x="0" y="722503"/>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21" name="Group 21"/>
          <p:cNvGrpSpPr/>
          <p:nvPr/>
        </p:nvGrpSpPr>
        <p:grpSpPr>
          <a:xfrm>
            <a:off x="14180587" y="7721229"/>
            <a:ext cx="1404615" cy="1404615"/>
            <a:chOff x="0" y="0"/>
            <a:chExt cx="1444320" cy="1444320"/>
          </a:xfrm>
        </p:grpSpPr>
        <p:sp>
          <p:nvSpPr>
            <p:cNvPr id="22" name="Freeform 22"/>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23" name="Group 23"/>
          <p:cNvGrpSpPr/>
          <p:nvPr/>
        </p:nvGrpSpPr>
        <p:grpSpPr>
          <a:xfrm>
            <a:off x="10376364" y="7721229"/>
            <a:ext cx="1404615" cy="1404615"/>
            <a:chOff x="0" y="0"/>
            <a:chExt cx="1444320" cy="1444320"/>
          </a:xfrm>
        </p:grpSpPr>
        <p:sp>
          <p:nvSpPr>
            <p:cNvPr id="24" name="Freeform 24"/>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25" name="Group 25"/>
          <p:cNvGrpSpPr/>
          <p:nvPr/>
        </p:nvGrpSpPr>
        <p:grpSpPr>
          <a:xfrm>
            <a:off x="9144000" y="4145274"/>
            <a:ext cx="1405315" cy="1405315"/>
            <a:chOff x="0" y="0"/>
            <a:chExt cx="1445040" cy="1445040"/>
          </a:xfrm>
        </p:grpSpPr>
        <p:sp>
          <p:nvSpPr>
            <p:cNvPr id="26" name="Freeform 26"/>
            <p:cNvSpPr/>
            <p:nvPr/>
          </p:nvSpPr>
          <p:spPr>
            <a:xfrm>
              <a:off x="0" y="0"/>
              <a:ext cx="1445006" cy="1445006"/>
            </a:xfrm>
            <a:custGeom>
              <a:avLst/>
              <a:gdLst/>
              <a:ahLst/>
              <a:cxnLst/>
              <a:rect l="l" t="t" r="r" b="b"/>
              <a:pathLst>
                <a:path w="1445006" h="1445006">
                  <a:moveTo>
                    <a:pt x="0" y="722503"/>
                  </a:moveTo>
                  <a:cubicBezTo>
                    <a:pt x="0" y="323469"/>
                    <a:pt x="323469" y="0"/>
                    <a:pt x="722503" y="0"/>
                  </a:cubicBezTo>
                  <a:cubicBezTo>
                    <a:pt x="1121537" y="0"/>
                    <a:pt x="1445006" y="323469"/>
                    <a:pt x="1445006" y="722503"/>
                  </a:cubicBezTo>
                  <a:cubicBezTo>
                    <a:pt x="1445006" y="1121537"/>
                    <a:pt x="1121537" y="1445006"/>
                    <a:pt x="722503" y="1445006"/>
                  </a:cubicBezTo>
                  <a:cubicBezTo>
                    <a:pt x="323469" y="1445006"/>
                    <a:pt x="0" y="1121537"/>
                    <a:pt x="0" y="722503"/>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sp>
        <p:nvSpPr>
          <p:cNvPr id="27" name="TextBox 27"/>
          <p:cNvSpPr txBox="1"/>
          <p:nvPr/>
        </p:nvSpPr>
        <p:spPr>
          <a:xfrm>
            <a:off x="1323900" y="1585199"/>
            <a:ext cx="6015768" cy="898392"/>
          </a:xfrm>
          <a:prstGeom prst="rect">
            <a:avLst/>
          </a:prstGeom>
        </p:spPr>
        <p:txBody>
          <a:bodyPr lIns="0" tIns="0" rIns="0" bIns="0" rtlCol="0" anchor="t">
            <a:spAutoFit/>
          </a:bodyPr>
          <a:lstStyle/>
          <a:p>
            <a:pPr marL="0" lvl="0" indent="0" algn="ctr">
              <a:lnSpc>
                <a:spcPts val="7291"/>
              </a:lnSpc>
              <a:spcBef>
                <a:spcPct val="0"/>
              </a:spcBef>
            </a:pPr>
            <a:r>
              <a:rPr lang="en-US" sz="5283" u="none" strike="noStrike" spc="184">
                <a:solidFill>
                  <a:srgbClr val="010101"/>
                </a:solidFill>
                <a:latin typeface="Archivo Black"/>
              </a:rPr>
              <a:t>STRATEGIES</a:t>
            </a:r>
          </a:p>
        </p:txBody>
      </p:sp>
      <p:sp>
        <p:nvSpPr>
          <p:cNvPr id="28" name="Freeform 28"/>
          <p:cNvSpPr/>
          <p:nvPr/>
        </p:nvSpPr>
        <p:spPr>
          <a:xfrm>
            <a:off x="12541476" y="5292915"/>
            <a:ext cx="795288" cy="629119"/>
          </a:xfrm>
          <a:custGeom>
            <a:avLst/>
            <a:gdLst/>
            <a:ahLst/>
            <a:cxnLst/>
            <a:rect l="l" t="t" r="r" b="b"/>
            <a:pathLst>
              <a:path w="795288" h="629119">
                <a:moveTo>
                  <a:pt x="0" y="0"/>
                </a:moveTo>
                <a:lnTo>
                  <a:pt x="795288" y="0"/>
                </a:lnTo>
                <a:lnTo>
                  <a:pt x="795288" y="629119"/>
                </a:lnTo>
                <a:lnTo>
                  <a:pt x="0" y="6291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9" name="TextBox 29"/>
          <p:cNvSpPr txBox="1"/>
          <p:nvPr/>
        </p:nvSpPr>
        <p:spPr>
          <a:xfrm>
            <a:off x="12162976" y="5979047"/>
            <a:ext cx="1552289" cy="285750"/>
          </a:xfrm>
          <a:prstGeom prst="rect">
            <a:avLst/>
          </a:prstGeom>
        </p:spPr>
        <p:txBody>
          <a:bodyPr lIns="0" tIns="0" rIns="0" bIns="0" rtlCol="0" anchor="t">
            <a:spAutoFit/>
          </a:bodyPr>
          <a:lstStyle/>
          <a:p>
            <a:pPr algn="ctr">
              <a:lnSpc>
                <a:spcPts val="2216"/>
              </a:lnSpc>
            </a:pPr>
            <a:r>
              <a:rPr lang="en-US" sz="1847" spc="-36">
                <a:solidFill>
                  <a:srgbClr val="F2F4F5"/>
                </a:solidFill>
                <a:latin typeface="Montserrat Light"/>
              </a:rPr>
              <a:t>BORCELLE</a:t>
            </a:r>
          </a:p>
        </p:txBody>
      </p:sp>
      <p:sp>
        <p:nvSpPr>
          <p:cNvPr id="30" name="Freeform 30"/>
          <p:cNvSpPr/>
          <p:nvPr/>
        </p:nvSpPr>
        <p:spPr>
          <a:xfrm>
            <a:off x="14486118" y="8030286"/>
            <a:ext cx="849110" cy="827496"/>
          </a:xfrm>
          <a:custGeom>
            <a:avLst/>
            <a:gdLst/>
            <a:ahLst/>
            <a:cxnLst/>
            <a:rect l="l" t="t" r="r" b="b"/>
            <a:pathLst>
              <a:path w="849110" h="827496">
                <a:moveTo>
                  <a:pt x="0" y="0"/>
                </a:moveTo>
                <a:lnTo>
                  <a:pt x="849110" y="0"/>
                </a:lnTo>
                <a:lnTo>
                  <a:pt x="849110" y="827497"/>
                </a:lnTo>
                <a:lnTo>
                  <a:pt x="0" y="827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1" name="Freeform 31"/>
          <p:cNvSpPr/>
          <p:nvPr/>
        </p:nvSpPr>
        <p:spPr>
          <a:xfrm>
            <a:off x="15632519" y="4364397"/>
            <a:ext cx="810032" cy="779103"/>
          </a:xfrm>
          <a:custGeom>
            <a:avLst/>
            <a:gdLst/>
            <a:ahLst/>
            <a:cxnLst/>
            <a:rect l="l" t="t" r="r" b="b"/>
            <a:pathLst>
              <a:path w="810032" h="779103">
                <a:moveTo>
                  <a:pt x="0" y="0"/>
                </a:moveTo>
                <a:lnTo>
                  <a:pt x="810032" y="0"/>
                </a:lnTo>
                <a:lnTo>
                  <a:pt x="810032" y="779103"/>
                </a:lnTo>
                <a:lnTo>
                  <a:pt x="0" y="7791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2" name="Freeform 32"/>
          <p:cNvSpPr/>
          <p:nvPr/>
        </p:nvSpPr>
        <p:spPr>
          <a:xfrm>
            <a:off x="10628887" y="7989290"/>
            <a:ext cx="899568" cy="868492"/>
          </a:xfrm>
          <a:custGeom>
            <a:avLst/>
            <a:gdLst/>
            <a:ahLst/>
            <a:cxnLst/>
            <a:rect l="l" t="t" r="r" b="b"/>
            <a:pathLst>
              <a:path w="899568" h="868492">
                <a:moveTo>
                  <a:pt x="0" y="0"/>
                </a:moveTo>
                <a:lnTo>
                  <a:pt x="899568" y="0"/>
                </a:lnTo>
                <a:lnTo>
                  <a:pt x="899568" y="868493"/>
                </a:lnTo>
                <a:lnTo>
                  <a:pt x="0" y="8684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3" name="Freeform 33"/>
          <p:cNvSpPr/>
          <p:nvPr/>
        </p:nvSpPr>
        <p:spPr>
          <a:xfrm>
            <a:off x="12541476" y="2268825"/>
            <a:ext cx="787256" cy="767216"/>
          </a:xfrm>
          <a:custGeom>
            <a:avLst/>
            <a:gdLst/>
            <a:ahLst/>
            <a:cxnLst/>
            <a:rect l="l" t="t" r="r" b="b"/>
            <a:pathLst>
              <a:path w="787256" h="767216">
                <a:moveTo>
                  <a:pt x="0" y="0"/>
                </a:moveTo>
                <a:lnTo>
                  <a:pt x="787256" y="0"/>
                </a:lnTo>
                <a:lnTo>
                  <a:pt x="787256" y="767216"/>
                </a:lnTo>
                <a:lnTo>
                  <a:pt x="0" y="7672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4" name="Freeform 34"/>
          <p:cNvSpPr/>
          <p:nvPr/>
        </p:nvSpPr>
        <p:spPr>
          <a:xfrm>
            <a:off x="9357344" y="4301671"/>
            <a:ext cx="978628" cy="991244"/>
          </a:xfrm>
          <a:custGeom>
            <a:avLst/>
            <a:gdLst/>
            <a:ahLst/>
            <a:cxnLst/>
            <a:rect l="l" t="t" r="r" b="b"/>
            <a:pathLst>
              <a:path w="978628" h="991244">
                <a:moveTo>
                  <a:pt x="0" y="0"/>
                </a:moveTo>
                <a:lnTo>
                  <a:pt x="978627" y="0"/>
                </a:lnTo>
                <a:lnTo>
                  <a:pt x="978627" y="991244"/>
                </a:lnTo>
                <a:lnTo>
                  <a:pt x="0" y="99124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35" name="TextBox 35"/>
          <p:cNvSpPr txBox="1"/>
          <p:nvPr/>
        </p:nvSpPr>
        <p:spPr>
          <a:xfrm>
            <a:off x="1451906" y="3884838"/>
            <a:ext cx="2246916" cy="338785"/>
          </a:xfrm>
          <a:prstGeom prst="rect">
            <a:avLst/>
          </a:prstGeom>
        </p:spPr>
        <p:txBody>
          <a:bodyPr lIns="0" tIns="0" rIns="0" bIns="0" rtlCol="0" anchor="t">
            <a:spAutoFit/>
          </a:bodyPr>
          <a:lstStyle/>
          <a:p>
            <a:pPr algn="ctr">
              <a:lnSpc>
                <a:spcPts val="2641"/>
              </a:lnSpc>
              <a:spcBef>
                <a:spcPct val="0"/>
              </a:spcBef>
            </a:pPr>
            <a:r>
              <a:rPr lang="en-US" sz="1887" spc="-37">
                <a:solidFill>
                  <a:srgbClr val="010101"/>
                </a:solidFill>
                <a:latin typeface="Montserrat Light Bold"/>
              </a:rPr>
              <a:t>Planning</a:t>
            </a:r>
          </a:p>
        </p:txBody>
      </p:sp>
      <p:sp>
        <p:nvSpPr>
          <p:cNvPr id="36" name="TextBox 36"/>
          <p:cNvSpPr txBox="1"/>
          <p:nvPr/>
        </p:nvSpPr>
        <p:spPr>
          <a:xfrm>
            <a:off x="1451906" y="4313510"/>
            <a:ext cx="2246916" cy="1254926"/>
          </a:xfrm>
          <a:prstGeom prst="rect">
            <a:avLst/>
          </a:prstGeom>
        </p:spPr>
        <p:txBody>
          <a:bodyPr lIns="0" tIns="0" rIns="0" bIns="0" rtlCol="0" anchor="t">
            <a:spAutoFit/>
          </a:bodyPr>
          <a:lstStyle/>
          <a:p>
            <a:pPr algn="ctr">
              <a:lnSpc>
                <a:spcPts val="1705"/>
              </a:lnSpc>
              <a:spcBef>
                <a:spcPct val="0"/>
              </a:spcBef>
            </a:pPr>
            <a:r>
              <a:rPr lang="en-US" sz="1218">
                <a:solidFill>
                  <a:srgbClr val="010101"/>
                </a:solidFill>
                <a:latin typeface="Montserrat Light"/>
              </a:rPr>
              <a:t>Lorem ipsum dolor sit amet, consectetur adipiscing elit. Duis vulputate nulla at ante rhoncus, vel efficitur felis condimentum. Proin odio odio.</a:t>
            </a:r>
          </a:p>
        </p:txBody>
      </p:sp>
      <p:sp>
        <p:nvSpPr>
          <p:cNvPr id="37" name="TextBox 37"/>
          <p:cNvSpPr txBox="1"/>
          <p:nvPr/>
        </p:nvSpPr>
        <p:spPr>
          <a:xfrm>
            <a:off x="2126021" y="2950316"/>
            <a:ext cx="898685" cy="883087"/>
          </a:xfrm>
          <a:prstGeom prst="rect">
            <a:avLst/>
          </a:prstGeom>
        </p:spPr>
        <p:txBody>
          <a:bodyPr lIns="0" tIns="0" rIns="0" bIns="0" rtlCol="0" anchor="t">
            <a:spAutoFit/>
          </a:bodyPr>
          <a:lstStyle/>
          <a:p>
            <a:pPr algn="ctr">
              <a:lnSpc>
                <a:spcPts val="6975"/>
              </a:lnSpc>
              <a:spcBef>
                <a:spcPct val="0"/>
              </a:spcBef>
            </a:pPr>
            <a:r>
              <a:rPr lang="en-US" sz="4982" spc="-99">
                <a:solidFill>
                  <a:srgbClr val="010101"/>
                </a:solidFill>
                <a:latin typeface="Montserrat Light Bold"/>
              </a:rPr>
              <a:t>01</a:t>
            </a:r>
          </a:p>
        </p:txBody>
      </p:sp>
      <p:sp>
        <p:nvSpPr>
          <p:cNvPr id="38" name="TextBox 38"/>
          <p:cNvSpPr txBox="1"/>
          <p:nvPr/>
        </p:nvSpPr>
        <p:spPr>
          <a:xfrm>
            <a:off x="4056687" y="3884838"/>
            <a:ext cx="2246916" cy="338785"/>
          </a:xfrm>
          <a:prstGeom prst="rect">
            <a:avLst/>
          </a:prstGeom>
        </p:spPr>
        <p:txBody>
          <a:bodyPr lIns="0" tIns="0" rIns="0" bIns="0" rtlCol="0" anchor="t">
            <a:spAutoFit/>
          </a:bodyPr>
          <a:lstStyle/>
          <a:p>
            <a:pPr algn="ctr">
              <a:lnSpc>
                <a:spcPts val="2641"/>
              </a:lnSpc>
              <a:spcBef>
                <a:spcPct val="0"/>
              </a:spcBef>
            </a:pPr>
            <a:r>
              <a:rPr lang="en-US" sz="1887" spc="-37">
                <a:solidFill>
                  <a:srgbClr val="010101"/>
                </a:solidFill>
                <a:latin typeface="Montserrat Light Bold"/>
              </a:rPr>
              <a:t>Competitive </a:t>
            </a:r>
          </a:p>
        </p:txBody>
      </p:sp>
      <p:sp>
        <p:nvSpPr>
          <p:cNvPr id="39" name="TextBox 39"/>
          <p:cNvSpPr txBox="1"/>
          <p:nvPr/>
        </p:nvSpPr>
        <p:spPr>
          <a:xfrm>
            <a:off x="4056687" y="4313510"/>
            <a:ext cx="2246916" cy="1254926"/>
          </a:xfrm>
          <a:prstGeom prst="rect">
            <a:avLst/>
          </a:prstGeom>
        </p:spPr>
        <p:txBody>
          <a:bodyPr lIns="0" tIns="0" rIns="0" bIns="0" rtlCol="0" anchor="t">
            <a:spAutoFit/>
          </a:bodyPr>
          <a:lstStyle/>
          <a:p>
            <a:pPr algn="ctr">
              <a:lnSpc>
                <a:spcPts val="1705"/>
              </a:lnSpc>
              <a:spcBef>
                <a:spcPct val="0"/>
              </a:spcBef>
            </a:pPr>
            <a:r>
              <a:rPr lang="en-US" sz="1218">
                <a:solidFill>
                  <a:srgbClr val="010101"/>
                </a:solidFill>
                <a:latin typeface="Montserrat Light"/>
              </a:rPr>
              <a:t>Lorem ipsum dolor sit amet, consectetur adipiscing elit. Duis vulputate nulla at ante rhoncus, vel efficitur felis condimentum. Proin odio odio.</a:t>
            </a:r>
          </a:p>
        </p:txBody>
      </p:sp>
      <p:sp>
        <p:nvSpPr>
          <p:cNvPr id="40" name="TextBox 40"/>
          <p:cNvSpPr txBox="1"/>
          <p:nvPr/>
        </p:nvSpPr>
        <p:spPr>
          <a:xfrm>
            <a:off x="4730802" y="2950316"/>
            <a:ext cx="898685" cy="883087"/>
          </a:xfrm>
          <a:prstGeom prst="rect">
            <a:avLst/>
          </a:prstGeom>
        </p:spPr>
        <p:txBody>
          <a:bodyPr lIns="0" tIns="0" rIns="0" bIns="0" rtlCol="0" anchor="t">
            <a:spAutoFit/>
          </a:bodyPr>
          <a:lstStyle/>
          <a:p>
            <a:pPr algn="ctr">
              <a:lnSpc>
                <a:spcPts val="6975"/>
              </a:lnSpc>
              <a:spcBef>
                <a:spcPct val="0"/>
              </a:spcBef>
            </a:pPr>
            <a:r>
              <a:rPr lang="en-US" sz="4982" spc="-99">
                <a:solidFill>
                  <a:srgbClr val="010101"/>
                </a:solidFill>
                <a:latin typeface="Montserrat Light Bold"/>
              </a:rPr>
              <a:t>02</a:t>
            </a:r>
          </a:p>
        </p:txBody>
      </p:sp>
      <p:sp>
        <p:nvSpPr>
          <p:cNvPr id="41" name="TextBox 41"/>
          <p:cNvSpPr txBox="1"/>
          <p:nvPr/>
        </p:nvSpPr>
        <p:spPr>
          <a:xfrm>
            <a:off x="1451906" y="6837368"/>
            <a:ext cx="2246916" cy="338785"/>
          </a:xfrm>
          <a:prstGeom prst="rect">
            <a:avLst/>
          </a:prstGeom>
        </p:spPr>
        <p:txBody>
          <a:bodyPr lIns="0" tIns="0" rIns="0" bIns="0" rtlCol="0" anchor="t">
            <a:spAutoFit/>
          </a:bodyPr>
          <a:lstStyle/>
          <a:p>
            <a:pPr algn="ctr">
              <a:lnSpc>
                <a:spcPts val="2641"/>
              </a:lnSpc>
              <a:spcBef>
                <a:spcPct val="0"/>
              </a:spcBef>
            </a:pPr>
            <a:r>
              <a:rPr lang="en-US" sz="1887" spc="-37">
                <a:solidFill>
                  <a:srgbClr val="010101"/>
                </a:solidFill>
                <a:latin typeface="Montserrat Light Bold"/>
              </a:rPr>
              <a:t>Analysis</a:t>
            </a:r>
          </a:p>
        </p:txBody>
      </p:sp>
      <p:sp>
        <p:nvSpPr>
          <p:cNvPr id="42" name="TextBox 42"/>
          <p:cNvSpPr txBox="1"/>
          <p:nvPr/>
        </p:nvSpPr>
        <p:spPr>
          <a:xfrm>
            <a:off x="1451906" y="7266040"/>
            <a:ext cx="2246916" cy="1254926"/>
          </a:xfrm>
          <a:prstGeom prst="rect">
            <a:avLst/>
          </a:prstGeom>
        </p:spPr>
        <p:txBody>
          <a:bodyPr lIns="0" tIns="0" rIns="0" bIns="0" rtlCol="0" anchor="t">
            <a:spAutoFit/>
          </a:bodyPr>
          <a:lstStyle/>
          <a:p>
            <a:pPr algn="ctr">
              <a:lnSpc>
                <a:spcPts val="1705"/>
              </a:lnSpc>
              <a:spcBef>
                <a:spcPct val="0"/>
              </a:spcBef>
            </a:pPr>
            <a:r>
              <a:rPr lang="en-US" sz="1218">
                <a:solidFill>
                  <a:srgbClr val="010101"/>
                </a:solidFill>
                <a:latin typeface="Montserrat Light"/>
              </a:rPr>
              <a:t>Lorem ipsum dolor sit amet, consectetur adipiscing elit. Duis vulputate nulla at ante rhoncus, vel efficitur felis condimentum. Proin odio odio.</a:t>
            </a:r>
          </a:p>
        </p:txBody>
      </p:sp>
      <p:sp>
        <p:nvSpPr>
          <p:cNvPr id="43" name="TextBox 43"/>
          <p:cNvSpPr txBox="1"/>
          <p:nvPr/>
        </p:nvSpPr>
        <p:spPr>
          <a:xfrm>
            <a:off x="2126021" y="5902847"/>
            <a:ext cx="898685" cy="883087"/>
          </a:xfrm>
          <a:prstGeom prst="rect">
            <a:avLst/>
          </a:prstGeom>
        </p:spPr>
        <p:txBody>
          <a:bodyPr lIns="0" tIns="0" rIns="0" bIns="0" rtlCol="0" anchor="t">
            <a:spAutoFit/>
          </a:bodyPr>
          <a:lstStyle/>
          <a:p>
            <a:pPr algn="ctr">
              <a:lnSpc>
                <a:spcPts val="6975"/>
              </a:lnSpc>
              <a:spcBef>
                <a:spcPct val="0"/>
              </a:spcBef>
            </a:pPr>
            <a:r>
              <a:rPr lang="en-US" sz="4982" spc="-99">
                <a:solidFill>
                  <a:srgbClr val="010101"/>
                </a:solidFill>
                <a:latin typeface="Montserrat Light Bold"/>
              </a:rPr>
              <a:t>03</a:t>
            </a:r>
          </a:p>
        </p:txBody>
      </p:sp>
      <p:sp>
        <p:nvSpPr>
          <p:cNvPr id="44" name="TextBox 44"/>
          <p:cNvSpPr txBox="1"/>
          <p:nvPr/>
        </p:nvSpPr>
        <p:spPr>
          <a:xfrm>
            <a:off x="4056687" y="6837368"/>
            <a:ext cx="2246916" cy="338785"/>
          </a:xfrm>
          <a:prstGeom prst="rect">
            <a:avLst/>
          </a:prstGeom>
        </p:spPr>
        <p:txBody>
          <a:bodyPr lIns="0" tIns="0" rIns="0" bIns="0" rtlCol="0" anchor="t">
            <a:spAutoFit/>
          </a:bodyPr>
          <a:lstStyle/>
          <a:p>
            <a:pPr algn="ctr">
              <a:lnSpc>
                <a:spcPts val="2641"/>
              </a:lnSpc>
              <a:spcBef>
                <a:spcPct val="0"/>
              </a:spcBef>
            </a:pPr>
            <a:r>
              <a:rPr lang="en-US" sz="1887" spc="-37">
                <a:solidFill>
                  <a:srgbClr val="010101"/>
                </a:solidFill>
                <a:latin typeface="Montserrat Light Bold"/>
              </a:rPr>
              <a:t>Execution</a:t>
            </a:r>
          </a:p>
        </p:txBody>
      </p:sp>
      <p:sp>
        <p:nvSpPr>
          <p:cNvPr id="45" name="TextBox 45"/>
          <p:cNvSpPr txBox="1"/>
          <p:nvPr/>
        </p:nvSpPr>
        <p:spPr>
          <a:xfrm>
            <a:off x="4056687" y="7266040"/>
            <a:ext cx="2246916" cy="1254926"/>
          </a:xfrm>
          <a:prstGeom prst="rect">
            <a:avLst/>
          </a:prstGeom>
        </p:spPr>
        <p:txBody>
          <a:bodyPr lIns="0" tIns="0" rIns="0" bIns="0" rtlCol="0" anchor="t">
            <a:spAutoFit/>
          </a:bodyPr>
          <a:lstStyle/>
          <a:p>
            <a:pPr algn="ctr">
              <a:lnSpc>
                <a:spcPts val="1705"/>
              </a:lnSpc>
              <a:spcBef>
                <a:spcPct val="0"/>
              </a:spcBef>
            </a:pPr>
            <a:r>
              <a:rPr lang="en-US" sz="1218">
                <a:solidFill>
                  <a:srgbClr val="010101"/>
                </a:solidFill>
                <a:latin typeface="Montserrat Light"/>
              </a:rPr>
              <a:t>Lorem ipsum dolor sit amet, consectetur adipiscing elit. Duis vulputate nulla at ante rhoncus, vel efficitur felis condimentum. Proin odio odio.</a:t>
            </a:r>
          </a:p>
        </p:txBody>
      </p:sp>
      <p:sp>
        <p:nvSpPr>
          <p:cNvPr id="46" name="TextBox 46"/>
          <p:cNvSpPr txBox="1"/>
          <p:nvPr/>
        </p:nvSpPr>
        <p:spPr>
          <a:xfrm>
            <a:off x="4730802" y="5902847"/>
            <a:ext cx="898685" cy="883087"/>
          </a:xfrm>
          <a:prstGeom prst="rect">
            <a:avLst/>
          </a:prstGeom>
        </p:spPr>
        <p:txBody>
          <a:bodyPr lIns="0" tIns="0" rIns="0" bIns="0" rtlCol="0" anchor="t">
            <a:spAutoFit/>
          </a:bodyPr>
          <a:lstStyle/>
          <a:p>
            <a:pPr algn="ctr">
              <a:lnSpc>
                <a:spcPts val="6975"/>
              </a:lnSpc>
              <a:spcBef>
                <a:spcPct val="0"/>
              </a:spcBef>
            </a:pPr>
            <a:r>
              <a:rPr lang="en-US" sz="4982" spc="-99">
                <a:solidFill>
                  <a:srgbClr val="010101"/>
                </a:solidFill>
                <a:latin typeface="Montserrat Light Bold"/>
              </a:rPr>
              <a:t>04</a:t>
            </a:r>
          </a:p>
        </p:txBody>
      </p:sp>
      <p:sp>
        <p:nvSpPr>
          <p:cNvPr id="47" name="TextBox 47"/>
          <p:cNvSpPr txBox="1"/>
          <p:nvPr/>
        </p:nvSpPr>
        <p:spPr>
          <a:xfrm>
            <a:off x="6665553" y="6877215"/>
            <a:ext cx="2246916" cy="338785"/>
          </a:xfrm>
          <a:prstGeom prst="rect">
            <a:avLst/>
          </a:prstGeom>
        </p:spPr>
        <p:txBody>
          <a:bodyPr lIns="0" tIns="0" rIns="0" bIns="0" rtlCol="0" anchor="t">
            <a:spAutoFit/>
          </a:bodyPr>
          <a:lstStyle/>
          <a:p>
            <a:pPr algn="ctr">
              <a:lnSpc>
                <a:spcPts val="2641"/>
              </a:lnSpc>
              <a:spcBef>
                <a:spcPct val="0"/>
              </a:spcBef>
            </a:pPr>
            <a:r>
              <a:rPr lang="en-US" sz="1887" spc="-37">
                <a:solidFill>
                  <a:srgbClr val="010101"/>
                </a:solidFill>
                <a:latin typeface="Montserrat Light Bold"/>
              </a:rPr>
              <a:t>Growth</a:t>
            </a:r>
          </a:p>
        </p:txBody>
      </p:sp>
      <p:sp>
        <p:nvSpPr>
          <p:cNvPr id="48" name="TextBox 48"/>
          <p:cNvSpPr txBox="1"/>
          <p:nvPr/>
        </p:nvSpPr>
        <p:spPr>
          <a:xfrm>
            <a:off x="6665553" y="7305886"/>
            <a:ext cx="2246916" cy="1254926"/>
          </a:xfrm>
          <a:prstGeom prst="rect">
            <a:avLst/>
          </a:prstGeom>
        </p:spPr>
        <p:txBody>
          <a:bodyPr lIns="0" tIns="0" rIns="0" bIns="0" rtlCol="0" anchor="t">
            <a:spAutoFit/>
          </a:bodyPr>
          <a:lstStyle/>
          <a:p>
            <a:pPr algn="ctr">
              <a:lnSpc>
                <a:spcPts val="1705"/>
              </a:lnSpc>
              <a:spcBef>
                <a:spcPct val="0"/>
              </a:spcBef>
            </a:pPr>
            <a:r>
              <a:rPr lang="en-US" sz="1218">
                <a:solidFill>
                  <a:srgbClr val="010101"/>
                </a:solidFill>
                <a:latin typeface="Montserrat Light"/>
              </a:rPr>
              <a:t>Lorem ipsum dolor sit amet, consectetur adipiscing elit. Duis vulputate nulla at ante rhoncus, vel efficitur felis condimentum. Proin odio odio.</a:t>
            </a:r>
          </a:p>
        </p:txBody>
      </p:sp>
      <p:sp>
        <p:nvSpPr>
          <p:cNvPr id="49" name="TextBox 49"/>
          <p:cNvSpPr txBox="1"/>
          <p:nvPr/>
        </p:nvSpPr>
        <p:spPr>
          <a:xfrm>
            <a:off x="7339668" y="5942693"/>
            <a:ext cx="898685" cy="883087"/>
          </a:xfrm>
          <a:prstGeom prst="rect">
            <a:avLst/>
          </a:prstGeom>
        </p:spPr>
        <p:txBody>
          <a:bodyPr lIns="0" tIns="0" rIns="0" bIns="0" rtlCol="0" anchor="t">
            <a:spAutoFit/>
          </a:bodyPr>
          <a:lstStyle/>
          <a:p>
            <a:pPr algn="ctr">
              <a:lnSpc>
                <a:spcPts val="6975"/>
              </a:lnSpc>
              <a:spcBef>
                <a:spcPct val="0"/>
              </a:spcBef>
            </a:pPr>
            <a:r>
              <a:rPr lang="en-US" sz="4982" spc="-99">
                <a:solidFill>
                  <a:srgbClr val="010101"/>
                </a:solidFill>
                <a:latin typeface="Montserrat Light Bold"/>
              </a:rPr>
              <a:t>05</a:t>
            </a:r>
          </a:p>
        </p:txBody>
      </p:sp>
      <p:sp>
        <p:nvSpPr>
          <p:cNvPr id="50" name="Footer Placeholder 49">
            <a:extLst>
              <a:ext uri="{FF2B5EF4-FFF2-40B4-BE49-F238E27FC236}">
                <a16:creationId xmlns:a16="http://schemas.microsoft.com/office/drawing/2014/main" id="{CF291DF3-C737-250C-DCEA-BBF95FBA9CDE}"/>
              </a:ext>
            </a:extLst>
          </p:cNvPr>
          <p:cNvSpPr>
            <a:spLocks noGrp="1"/>
          </p:cNvSpPr>
          <p:nvPr>
            <p:ph type="ftr" sz="quarter" idx="11"/>
          </p:nvPr>
        </p:nvSpPr>
        <p:spPr/>
        <p:txBody>
          <a:bodyPr/>
          <a:lstStyle/>
          <a:p>
            <a:r>
              <a:rPr lang="en-US"/>
              <a:t>Team Hafnium Capstone Project -Azubi Africa </a:t>
            </a:r>
          </a:p>
        </p:txBody>
      </p:sp>
      <p:sp>
        <p:nvSpPr>
          <p:cNvPr id="51" name="Slide Number Placeholder 50">
            <a:extLst>
              <a:ext uri="{FF2B5EF4-FFF2-40B4-BE49-F238E27FC236}">
                <a16:creationId xmlns:a16="http://schemas.microsoft.com/office/drawing/2014/main" id="{DDD7F5E5-8C83-3EBC-A5C1-AA6CEFA85984}"/>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rot="764344">
            <a:off x="7499531" y="-923721"/>
            <a:ext cx="1088513" cy="11908815"/>
            <a:chOff x="0" y="0"/>
            <a:chExt cx="286687" cy="3136478"/>
          </a:xfrm>
        </p:grpSpPr>
        <p:sp>
          <p:nvSpPr>
            <p:cNvPr id="3" name="Freeform 3"/>
            <p:cNvSpPr/>
            <p:nvPr/>
          </p:nvSpPr>
          <p:spPr>
            <a:xfrm>
              <a:off x="0" y="0"/>
              <a:ext cx="286687" cy="3136478"/>
            </a:xfrm>
            <a:custGeom>
              <a:avLst/>
              <a:gdLst/>
              <a:ahLst/>
              <a:cxnLst/>
              <a:rect l="l" t="t" r="r" b="b"/>
              <a:pathLst>
                <a:path w="286687" h="3136478">
                  <a:moveTo>
                    <a:pt x="0" y="0"/>
                  </a:moveTo>
                  <a:lnTo>
                    <a:pt x="286687" y="0"/>
                  </a:lnTo>
                  <a:lnTo>
                    <a:pt x="286687" y="3136478"/>
                  </a:lnTo>
                  <a:lnTo>
                    <a:pt x="0" y="3136478"/>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txBody>
            <a:bodyPr/>
            <a:lstStyle/>
            <a:p>
              <a:endParaRPr lang="en-US"/>
            </a:p>
          </p:txBody>
        </p:sp>
        <p:sp>
          <p:nvSpPr>
            <p:cNvPr id="4" name="TextBox 4"/>
            <p:cNvSpPr txBox="1"/>
            <p:nvPr/>
          </p:nvSpPr>
          <p:spPr>
            <a:xfrm>
              <a:off x="0" y="-19050"/>
              <a:ext cx="286687" cy="3155528"/>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42918" y="0"/>
            <a:ext cx="8585708" cy="10287000"/>
            <a:chOff x="0" y="0"/>
            <a:chExt cx="8585708" cy="10287000"/>
          </a:xfrm>
        </p:grpSpPr>
        <p:sp>
          <p:nvSpPr>
            <p:cNvPr id="6" name="Freeform 6"/>
            <p:cNvSpPr/>
            <p:nvPr/>
          </p:nvSpPr>
          <p:spPr>
            <a:xfrm>
              <a:off x="0" y="0"/>
              <a:ext cx="8585708" cy="10287000"/>
            </a:xfrm>
            <a:custGeom>
              <a:avLst/>
              <a:gdLst/>
              <a:ahLst/>
              <a:cxnLst/>
              <a:rect l="l" t="t" r="r" b="b"/>
              <a:pathLst>
                <a:path w="8585708" h="10287000">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833" r="-39833"/>
              </a:stretch>
            </a:blipFill>
          </p:spPr>
          <p:txBody>
            <a:bodyPr/>
            <a:lstStyle/>
            <a:p>
              <a:endParaRPr lang="en-US"/>
            </a:p>
          </p:txBody>
        </p:sp>
      </p:grpSp>
      <p:grpSp>
        <p:nvGrpSpPr>
          <p:cNvPr id="7" name="Group 7"/>
          <p:cNvGrpSpPr/>
          <p:nvPr/>
        </p:nvGrpSpPr>
        <p:grpSpPr>
          <a:xfrm>
            <a:off x="5683558" y="984829"/>
            <a:ext cx="9870338" cy="8273471"/>
            <a:chOff x="0" y="0"/>
            <a:chExt cx="2599595" cy="2179021"/>
          </a:xfrm>
        </p:grpSpPr>
        <p:sp>
          <p:nvSpPr>
            <p:cNvPr id="8" name="Freeform 8"/>
            <p:cNvSpPr/>
            <p:nvPr/>
          </p:nvSpPr>
          <p:spPr>
            <a:xfrm>
              <a:off x="0" y="0"/>
              <a:ext cx="2599595" cy="2179021"/>
            </a:xfrm>
            <a:custGeom>
              <a:avLst/>
              <a:gdLst/>
              <a:ahLst/>
              <a:cxnLst/>
              <a:rect l="l" t="t" r="r" b="b"/>
              <a:pathLst>
                <a:path w="2599595" h="2179021">
                  <a:moveTo>
                    <a:pt x="20393" y="0"/>
                  </a:moveTo>
                  <a:lnTo>
                    <a:pt x="2579202" y="0"/>
                  </a:lnTo>
                  <a:cubicBezTo>
                    <a:pt x="2584610" y="0"/>
                    <a:pt x="2589798" y="2149"/>
                    <a:pt x="2593622" y="5973"/>
                  </a:cubicBezTo>
                  <a:cubicBezTo>
                    <a:pt x="2597447" y="9798"/>
                    <a:pt x="2599595" y="14985"/>
                    <a:pt x="2599595" y="20393"/>
                  </a:cubicBezTo>
                  <a:lnTo>
                    <a:pt x="2599595" y="2158628"/>
                  </a:lnTo>
                  <a:cubicBezTo>
                    <a:pt x="2599595" y="2164037"/>
                    <a:pt x="2597447" y="2169224"/>
                    <a:pt x="2593622" y="2173048"/>
                  </a:cubicBezTo>
                  <a:cubicBezTo>
                    <a:pt x="2589798" y="2176873"/>
                    <a:pt x="2584610" y="2179021"/>
                    <a:pt x="2579202" y="2179021"/>
                  </a:cubicBezTo>
                  <a:lnTo>
                    <a:pt x="20393" y="2179021"/>
                  </a:lnTo>
                  <a:cubicBezTo>
                    <a:pt x="14985" y="2179021"/>
                    <a:pt x="9798" y="2176873"/>
                    <a:pt x="5973" y="2173048"/>
                  </a:cubicBezTo>
                  <a:cubicBezTo>
                    <a:pt x="2149" y="2169224"/>
                    <a:pt x="0" y="2164037"/>
                    <a:pt x="0" y="2158628"/>
                  </a:cubicBezTo>
                  <a:lnTo>
                    <a:pt x="0" y="20393"/>
                  </a:lnTo>
                  <a:cubicBezTo>
                    <a:pt x="0" y="14985"/>
                    <a:pt x="2149" y="9798"/>
                    <a:pt x="5973" y="5973"/>
                  </a:cubicBezTo>
                  <a:cubicBezTo>
                    <a:pt x="9798" y="2149"/>
                    <a:pt x="14985" y="0"/>
                    <a:pt x="20393" y="0"/>
                  </a:cubicBezTo>
                  <a:close/>
                </a:path>
              </a:pathLst>
            </a:custGeom>
            <a:solidFill>
              <a:srgbClr val="FFFFFF">
                <a:alpha val="58824"/>
              </a:srgbClr>
            </a:solidFill>
            <a:ln w="38100" cap="rnd">
              <a:solidFill>
                <a:srgbClr val="000000">
                  <a:alpha val="58824"/>
                </a:srgbClr>
              </a:solidFill>
              <a:prstDash val="solid"/>
              <a:round/>
            </a:ln>
          </p:spPr>
          <p:txBody>
            <a:bodyPr/>
            <a:lstStyle/>
            <a:p>
              <a:endParaRPr lang="en-US"/>
            </a:p>
          </p:txBody>
        </p:sp>
        <p:sp>
          <p:nvSpPr>
            <p:cNvPr id="9" name="TextBox 9"/>
            <p:cNvSpPr txBox="1"/>
            <p:nvPr/>
          </p:nvSpPr>
          <p:spPr>
            <a:xfrm>
              <a:off x="0" y="-19050"/>
              <a:ext cx="2599595" cy="2198071"/>
            </a:xfrm>
            <a:prstGeom prst="rect">
              <a:avLst/>
            </a:prstGeom>
          </p:spPr>
          <p:txBody>
            <a:bodyPr lIns="50800" tIns="50800" rIns="50800" bIns="50800" rtlCol="0" anchor="ctr"/>
            <a:lstStyle/>
            <a:p>
              <a:pPr algn="ctr">
                <a:lnSpc>
                  <a:spcPts val="2859"/>
                </a:lnSpc>
              </a:pPr>
              <a:endParaRPr/>
            </a:p>
          </p:txBody>
        </p:sp>
      </p:grpSp>
      <p:grpSp>
        <p:nvGrpSpPr>
          <p:cNvPr id="10" name="Group 10"/>
          <p:cNvGrpSpPr>
            <a:grpSpLocks noChangeAspect="1"/>
          </p:cNvGrpSpPr>
          <p:nvPr/>
        </p:nvGrpSpPr>
        <p:grpSpPr>
          <a:xfrm>
            <a:off x="6997161" y="3100177"/>
            <a:ext cx="2706695" cy="2696122"/>
            <a:chOff x="0" y="0"/>
            <a:chExt cx="6502400" cy="6477000"/>
          </a:xfrm>
        </p:grpSpPr>
        <p:sp>
          <p:nvSpPr>
            <p:cNvPr id="11" name="Freeform 11"/>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23" r="223"/>
              </a:stretch>
            </a:blipFill>
          </p:spPr>
          <p:txBody>
            <a:bodyPr/>
            <a:lstStyle/>
            <a:p>
              <a:endParaRPr lang="en-US"/>
            </a:p>
          </p:txBody>
        </p:sp>
        <p:sp>
          <p:nvSpPr>
            <p:cNvPr id="12" name="Freeform 12"/>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40506"/>
            </a:solidFill>
          </p:spPr>
          <p:txBody>
            <a:bodyPr/>
            <a:lstStyle/>
            <a:p>
              <a:endParaRPr lang="en-US"/>
            </a:p>
          </p:txBody>
        </p:sp>
      </p:grpSp>
      <p:sp>
        <p:nvSpPr>
          <p:cNvPr id="13" name="Freeform 13"/>
          <p:cNvSpPr/>
          <p:nvPr/>
        </p:nvSpPr>
        <p:spPr>
          <a:xfrm>
            <a:off x="9915711" y="4070929"/>
            <a:ext cx="399176" cy="399176"/>
          </a:xfrm>
          <a:custGeom>
            <a:avLst/>
            <a:gdLst/>
            <a:ahLst/>
            <a:cxnLst/>
            <a:rect l="l" t="t" r="r" b="b"/>
            <a:pathLst>
              <a:path w="399176" h="399176">
                <a:moveTo>
                  <a:pt x="0" y="0"/>
                </a:moveTo>
                <a:lnTo>
                  <a:pt x="399176" y="0"/>
                </a:lnTo>
                <a:lnTo>
                  <a:pt x="399176" y="399175"/>
                </a:lnTo>
                <a:lnTo>
                  <a:pt x="0" y="3991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Freeform 14"/>
          <p:cNvSpPr/>
          <p:nvPr/>
        </p:nvSpPr>
        <p:spPr>
          <a:xfrm>
            <a:off x="9915711" y="4631511"/>
            <a:ext cx="399176" cy="399176"/>
          </a:xfrm>
          <a:custGeom>
            <a:avLst/>
            <a:gdLst/>
            <a:ahLst/>
            <a:cxnLst/>
            <a:rect l="l" t="t" r="r" b="b"/>
            <a:pathLst>
              <a:path w="399176" h="399176">
                <a:moveTo>
                  <a:pt x="0" y="0"/>
                </a:moveTo>
                <a:lnTo>
                  <a:pt x="399176" y="0"/>
                </a:lnTo>
                <a:lnTo>
                  <a:pt x="399176" y="399175"/>
                </a:lnTo>
                <a:lnTo>
                  <a:pt x="0" y="3991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9915711" y="5199655"/>
            <a:ext cx="399176" cy="399176"/>
          </a:xfrm>
          <a:custGeom>
            <a:avLst/>
            <a:gdLst/>
            <a:ahLst/>
            <a:cxnLst/>
            <a:rect l="l" t="t" r="r" b="b"/>
            <a:pathLst>
              <a:path w="399176" h="399176">
                <a:moveTo>
                  <a:pt x="0" y="0"/>
                </a:moveTo>
                <a:lnTo>
                  <a:pt x="399176" y="0"/>
                </a:lnTo>
                <a:lnTo>
                  <a:pt x="399176" y="399176"/>
                </a:lnTo>
                <a:lnTo>
                  <a:pt x="0" y="3991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6" name="Group 16"/>
          <p:cNvGrpSpPr>
            <a:grpSpLocks noChangeAspect="1"/>
          </p:cNvGrpSpPr>
          <p:nvPr/>
        </p:nvGrpSpPr>
        <p:grpSpPr>
          <a:xfrm>
            <a:off x="6997161" y="6109038"/>
            <a:ext cx="2706695" cy="2696122"/>
            <a:chOff x="0" y="0"/>
            <a:chExt cx="6502400" cy="6477000"/>
          </a:xfrm>
        </p:grpSpPr>
        <p:sp>
          <p:nvSpPr>
            <p:cNvPr id="17" name="Freeform 17"/>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0"/>
              <a:stretch>
                <a:fillRect l="-24642" r="-24642"/>
              </a:stretch>
            </a:blipFill>
          </p:spPr>
          <p:txBody>
            <a:bodyPr/>
            <a:lstStyle/>
            <a:p>
              <a:endParaRPr lang="en-US"/>
            </a:p>
          </p:txBody>
        </p:sp>
        <p:sp>
          <p:nvSpPr>
            <p:cNvPr id="18" name="Freeform 18"/>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40506"/>
            </a:solidFill>
          </p:spPr>
          <p:txBody>
            <a:bodyPr/>
            <a:lstStyle/>
            <a:p>
              <a:endParaRPr lang="en-US"/>
            </a:p>
          </p:txBody>
        </p:sp>
      </p:grpSp>
      <p:sp>
        <p:nvSpPr>
          <p:cNvPr id="19" name="Freeform 19"/>
          <p:cNvSpPr/>
          <p:nvPr/>
        </p:nvSpPr>
        <p:spPr>
          <a:xfrm>
            <a:off x="9915711" y="7079789"/>
            <a:ext cx="399176" cy="399176"/>
          </a:xfrm>
          <a:custGeom>
            <a:avLst/>
            <a:gdLst/>
            <a:ahLst/>
            <a:cxnLst/>
            <a:rect l="l" t="t" r="r" b="b"/>
            <a:pathLst>
              <a:path w="399176" h="399176">
                <a:moveTo>
                  <a:pt x="0" y="0"/>
                </a:moveTo>
                <a:lnTo>
                  <a:pt x="399176" y="0"/>
                </a:lnTo>
                <a:lnTo>
                  <a:pt x="399176" y="399176"/>
                </a:lnTo>
                <a:lnTo>
                  <a:pt x="0" y="3991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0" name="Freeform 20"/>
          <p:cNvSpPr/>
          <p:nvPr/>
        </p:nvSpPr>
        <p:spPr>
          <a:xfrm>
            <a:off x="9915711" y="7640372"/>
            <a:ext cx="399176" cy="399176"/>
          </a:xfrm>
          <a:custGeom>
            <a:avLst/>
            <a:gdLst/>
            <a:ahLst/>
            <a:cxnLst/>
            <a:rect l="l" t="t" r="r" b="b"/>
            <a:pathLst>
              <a:path w="399176" h="399176">
                <a:moveTo>
                  <a:pt x="0" y="0"/>
                </a:moveTo>
                <a:lnTo>
                  <a:pt x="399176" y="0"/>
                </a:lnTo>
                <a:lnTo>
                  <a:pt x="399176" y="399175"/>
                </a:lnTo>
                <a:lnTo>
                  <a:pt x="0" y="3991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9915711" y="8208516"/>
            <a:ext cx="399176" cy="399176"/>
          </a:xfrm>
          <a:custGeom>
            <a:avLst/>
            <a:gdLst/>
            <a:ahLst/>
            <a:cxnLst/>
            <a:rect l="l" t="t" r="r" b="b"/>
            <a:pathLst>
              <a:path w="399176" h="399176">
                <a:moveTo>
                  <a:pt x="0" y="0"/>
                </a:moveTo>
                <a:lnTo>
                  <a:pt x="399176" y="0"/>
                </a:lnTo>
                <a:lnTo>
                  <a:pt x="399176" y="399176"/>
                </a:lnTo>
                <a:lnTo>
                  <a:pt x="0" y="3991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2" name="TextBox 22"/>
          <p:cNvSpPr txBox="1"/>
          <p:nvPr/>
        </p:nvSpPr>
        <p:spPr>
          <a:xfrm>
            <a:off x="7991617" y="1593771"/>
            <a:ext cx="4921232" cy="898392"/>
          </a:xfrm>
          <a:prstGeom prst="rect">
            <a:avLst/>
          </a:prstGeom>
        </p:spPr>
        <p:txBody>
          <a:bodyPr lIns="0" tIns="0" rIns="0" bIns="0" rtlCol="0" anchor="t">
            <a:spAutoFit/>
          </a:bodyPr>
          <a:lstStyle/>
          <a:p>
            <a:pPr marL="0" lvl="0" indent="0" algn="ctr">
              <a:lnSpc>
                <a:spcPts val="7291"/>
              </a:lnSpc>
              <a:spcBef>
                <a:spcPct val="0"/>
              </a:spcBef>
            </a:pPr>
            <a:r>
              <a:rPr lang="en-US" sz="5283" u="none" strike="noStrike" spc="184">
                <a:solidFill>
                  <a:srgbClr val="010101"/>
                </a:solidFill>
                <a:latin typeface="Archivo Black"/>
              </a:rPr>
              <a:t>OUR TEAM</a:t>
            </a:r>
          </a:p>
        </p:txBody>
      </p:sp>
      <p:sp>
        <p:nvSpPr>
          <p:cNvPr id="23" name="TextBox 23"/>
          <p:cNvSpPr txBox="1"/>
          <p:nvPr/>
        </p:nvSpPr>
        <p:spPr>
          <a:xfrm>
            <a:off x="9915711" y="3054138"/>
            <a:ext cx="2706695" cy="414132"/>
          </a:xfrm>
          <a:prstGeom prst="rect">
            <a:avLst/>
          </a:prstGeom>
        </p:spPr>
        <p:txBody>
          <a:bodyPr lIns="0" tIns="0" rIns="0" bIns="0" rtlCol="0" anchor="t">
            <a:spAutoFit/>
          </a:bodyPr>
          <a:lstStyle/>
          <a:p>
            <a:pPr>
              <a:lnSpc>
                <a:spcPts val="3358"/>
              </a:lnSpc>
            </a:pPr>
            <a:r>
              <a:rPr lang="en-US" sz="2416" spc="-48">
                <a:solidFill>
                  <a:srgbClr val="010101"/>
                </a:solidFill>
                <a:latin typeface="Montserrat Light Bold"/>
              </a:rPr>
              <a:t>Aaron Loeb</a:t>
            </a:r>
          </a:p>
        </p:txBody>
      </p:sp>
      <p:sp>
        <p:nvSpPr>
          <p:cNvPr id="24" name="TextBox 24"/>
          <p:cNvSpPr txBox="1"/>
          <p:nvPr/>
        </p:nvSpPr>
        <p:spPr>
          <a:xfrm>
            <a:off x="9942142" y="3561912"/>
            <a:ext cx="4069598" cy="337566"/>
          </a:xfrm>
          <a:prstGeom prst="rect">
            <a:avLst/>
          </a:prstGeom>
        </p:spPr>
        <p:txBody>
          <a:bodyPr lIns="0" tIns="0" rIns="0" bIns="0" rtlCol="0" anchor="t">
            <a:spAutoFit/>
          </a:bodyPr>
          <a:lstStyle/>
          <a:p>
            <a:pPr>
              <a:lnSpc>
                <a:spcPts val="2731"/>
              </a:lnSpc>
            </a:pPr>
            <a:r>
              <a:rPr lang="en-US" sz="2053" spc="16">
                <a:solidFill>
                  <a:srgbClr val="010101"/>
                </a:solidFill>
                <a:latin typeface="Montserrat Light"/>
              </a:rPr>
              <a:t>Ceo Of Ingoude Company</a:t>
            </a:r>
          </a:p>
        </p:txBody>
      </p:sp>
      <p:sp>
        <p:nvSpPr>
          <p:cNvPr id="25" name="TextBox 25"/>
          <p:cNvSpPr txBox="1"/>
          <p:nvPr/>
        </p:nvSpPr>
        <p:spPr>
          <a:xfrm>
            <a:off x="10452233" y="4602936"/>
            <a:ext cx="3788059" cy="343214"/>
          </a:xfrm>
          <a:prstGeom prst="rect">
            <a:avLst/>
          </a:prstGeom>
        </p:spPr>
        <p:txBody>
          <a:bodyPr lIns="0" tIns="0" rIns="0" bIns="0" rtlCol="0" anchor="t">
            <a:spAutoFit/>
          </a:bodyPr>
          <a:lstStyle/>
          <a:p>
            <a:pPr marL="0" lvl="0" indent="0">
              <a:lnSpc>
                <a:spcPts val="2856"/>
              </a:lnSpc>
              <a:spcBef>
                <a:spcPct val="0"/>
              </a:spcBef>
            </a:pPr>
            <a:r>
              <a:rPr lang="en-US" sz="2069" u="none" strike="noStrike">
                <a:solidFill>
                  <a:srgbClr val="000000"/>
                </a:solidFill>
                <a:latin typeface="Montserrat Light"/>
              </a:rPr>
              <a:t>www.reallygreatsite.com</a:t>
            </a:r>
          </a:p>
        </p:txBody>
      </p:sp>
      <p:sp>
        <p:nvSpPr>
          <p:cNvPr id="26" name="TextBox 26"/>
          <p:cNvSpPr txBox="1"/>
          <p:nvPr/>
        </p:nvSpPr>
        <p:spPr>
          <a:xfrm>
            <a:off x="10452233" y="5226561"/>
            <a:ext cx="3788059" cy="343214"/>
          </a:xfrm>
          <a:prstGeom prst="rect">
            <a:avLst/>
          </a:prstGeom>
        </p:spPr>
        <p:txBody>
          <a:bodyPr lIns="0" tIns="0" rIns="0" bIns="0" rtlCol="0" anchor="t">
            <a:spAutoFit/>
          </a:bodyPr>
          <a:lstStyle/>
          <a:p>
            <a:pPr marL="0" lvl="0" indent="0">
              <a:lnSpc>
                <a:spcPts val="2856"/>
              </a:lnSpc>
              <a:spcBef>
                <a:spcPct val="0"/>
              </a:spcBef>
            </a:pPr>
            <a:r>
              <a:rPr lang="en-US" sz="2069">
                <a:solidFill>
                  <a:srgbClr val="000000"/>
                </a:solidFill>
                <a:latin typeface="Montserrat Light"/>
              </a:rPr>
              <a:t>123 Anywhere St., Any City</a:t>
            </a:r>
          </a:p>
        </p:txBody>
      </p:sp>
      <p:sp>
        <p:nvSpPr>
          <p:cNvPr id="27" name="TextBox 27"/>
          <p:cNvSpPr txBox="1"/>
          <p:nvPr/>
        </p:nvSpPr>
        <p:spPr>
          <a:xfrm>
            <a:off x="10452233" y="4082534"/>
            <a:ext cx="3559508" cy="343214"/>
          </a:xfrm>
          <a:prstGeom prst="rect">
            <a:avLst/>
          </a:prstGeom>
        </p:spPr>
        <p:txBody>
          <a:bodyPr lIns="0" tIns="0" rIns="0" bIns="0" rtlCol="0" anchor="t">
            <a:spAutoFit/>
          </a:bodyPr>
          <a:lstStyle/>
          <a:p>
            <a:pPr marL="0" lvl="0" indent="0">
              <a:lnSpc>
                <a:spcPts val="2856"/>
              </a:lnSpc>
              <a:spcBef>
                <a:spcPct val="0"/>
              </a:spcBef>
            </a:pPr>
            <a:r>
              <a:rPr lang="en-US" sz="2069">
                <a:solidFill>
                  <a:srgbClr val="000000"/>
                </a:solidFill>
                <a:latin typeface="Montserrat Light"/>
              </a:rPr>
              <a:t>+123-456-7890</a:t>
            </a:r>
          </a:p>
        </p:txBody>
      </p:sp>
      <p:sp>
        <p:nvSpPr>
          <p:cNvPr id="28" name="TextBox 28"/>
          <p:cNvSpPr txBox="1"/>
          <p:nvPr/>
        </p:nvSpPr>
        <p:spPr>
          <a:xfrm>
            <a:off x="9915711" y="6062999"/>
            <a:ext cx="2706695" cy="414132"/>
          </a:xfrm>
          <a:prstGeom prst="rect">
            <a:avLst/>
          </a:prstGeom>
        </p:spPr>
        <p:txBody>
          <a:bodyPr lIns="0" tIns="0" rIns="0" bIns="0" rtlCol="0" anchor="t">
            <a:spAutoFit/>
          </a:bodyPr>
          <a:lstStyle/>
          <a:p>
            <a:pPr>
              <a:lnSpc>
                <a:spcPts val="3358"/>
              </a:lnSpc>
            </a:pPr>
            <a:r>
              <a:rPr lang="en-US" sz="2416">
                <a:solidFill>
                  <a:srgbClr val="010101"/>
                </a:solidFill>
                <a:latin typeface="Montserrat Light Bold"/>
              </a:rPr>
              <a:t>Dani Martinez</a:t>
            </a:r>
          </a:p>
        </p:txBody>
      </p:sp>
      <p:sp>
        <p:nvSpPr>
          <p:cNvPr id="29" name="TextBox 29"/>
          <p:cNvSpPr txBox="1"/>
          <p:nvPr/>
        </p:nvSpPr>
        <p:spPr>
          <a:xfrm>
            <a:off x="9942142" y="6570773"/>
            <a:ext cx="4069598" cy="337566"/>
          </a:xfrm>
          <a:prstGeom prst="rect">
            <a:avLst/>
          </a:prstGeom>
        </p:spPr>
        <p:txBody>
          <a:bodyPr lIns="0" tIns="0" rIns="0" bIns="0" rtlCol="0" anchor="t">
            <a:spAutoFit/>
          </a:bodyPr>
          <a:lstStyle/>
          <a:p>
            <a:pPr>
              <a:lnSpc>
                <a:spcPts val="2731"/>
              </a:lnSpc>
            </a:pPr>
            <a:r>
              <a:rPr lang="en-US" sz="2053" spc="16">
                <a:solidFill>
                  <a:srgbClr val="010101"/>
                </a:solidFill>
                <a:latin typeface="Montserrat Light"/>
              </a:rPr>
              <a:t>Ceo Of Ingoude Company</a:t>
            </a:r>
          </a:p>
        </p:txBody>
      </p:sp>
      <p:sp>
        <p:nvSpPr>
          <p:cNvPr id="30" name="TextBox 30"/>
          <p:cNvSpPr txBox="1"/>
          <p:nvPr/>
        </p:nvSpPr>
        <p:spPr>
          <a:xfrm>
            <a:off x="10452233" y="7611797"/>
            <a:ext cx="3788059" cy="343214"/>
          </a:xfrm>
          <a:prstGeom prst="rect">
            <a:avLst/>
          </a:prstGeom>
        </p:spPr>
        <p:txBody>
          <a:bodyPr lIns="0" tIns="0" rIns="0" bIns="0" rtlCol="0" anchor="t">
            <a:spAutoFit/>
          </a:bodyPr>
          <a:lstStyle/>
          <a:p>
            <a:pPr marL="0" lvl="0" indent="0">
              <a:lnSpc>
                <a:spcPts val="2856"/>
              </a:lnSpc>
              <a:spcBef>
                <a:spcPct val="0"/>
              </a:spcBef>
            </a:pPr>
            <a:r>
              <a:rPr lang="en-US" sz="2069" u="none" strike="noStrike">
                <a:solidFill>
                  <a:srgbClr val="000000"/>
                </a:solidFill>
                <a:latin typeface="Montserrat Light"/>
              </a:rPr>
              <a:t>www.reallygreatsite.com</a:t>
            </a:r>
          </a:p>
        </p:txBody>
      </p:sp>
      <p:sp>
        <p:nvSpPr>
          <p:cNvPr id="31" name="TextBox 31"/>
          <p:cNvSpPr txBox="1"/>
          <p:nvPr/>
        </p:nvSpPr>
        <p:spPr>
          <a:xfrm>
            <a:off x="10452233" y="8235422"/>
            <a:ext cx="3788059" cy="343214"/>
          </a:xfrm>
          <a:prstGeom prst="rect">
            <a:avLst/>
          </a:prstGeom>
        </p:spPr>
        <p:txBody>
          <a:bodyPr lIns="0" tIns="0" rIns="0" bIns="0" rtlCol="0" anchor="t">
            <a:spAutoFit/>
          </a:bodyPr>
          <a:lstStyle/>
          <a:p>
            <a:pPr marL="0" lvl="0" indent="0">
              <a:lnSpc>
                <a:spcPts val="2856"/>
              </a:lnSpc>
              <a:spcBef>
                <a:spcPct val="0"/>
              </a:spcBef>
            </a:pPr>
            <a:r>
              <a:rPr lang="en-US" sz="2069">
                <a:solidFill>
                  <a:srgbClr val="000000"/>
                </a:solidFill>
                <a:latin typeface="Montserrat Light"/>
              </a:rPr>
              <a:t>123 Anywhere St., Any City</a:t>
            </a:r>
          </a:p>
        </p:txBody>
      </p:sp>
      <p:sp>
        <p:nvSpPr>
          <p:cNvPr id="32" name="TextBox 32"/>
          <p:cNvSpPr txBox="1"/>
          <p:nvPr/>
        </p:nvSpPr>
        <p:spPr>
          <a:xfrm>
            <a:off x="10452233" y="7091394"/>
            <a:ext cx="3559508" cy="343214"/>
          </a:xfrm>
          <a:prstGeom prst="rect">
            <a:avLst/>
          </a:prstGeom>
        </p:spPr>
        <p:txBody>
          <a:bodyPr lIns="0" tIns="0" rIns="0" bIns="0" rtlCol="0" anchor="t">
            <a:spAutoFit/>
          </a:bodyPr>
          <a:lstStyle/>
          <a:p>
            <a:pPr marL="0" lvl="0" indent="0">
              <a:lnSpc>
                <a:spcPts val="2856"/>
              </a:lnSpc>
              <a:spcBef>
                <a:spcPct val="0"/>
              </a:spcBef>
            </a:pPr>
            <a:r>
              <a:rPr lang="en-US" sz="2069">
                <a:solidFill>
                  <a:srgbClr val="000000"/>
                </a:solidFill>
                <a:latin typeface="Montserrat Light"/>
              </a:rPr>
              <a:t>+123-456-7890</a:t>
            </a:r>
          </a:p>
        </p:txBody>
      </p:sp>
      <p:sp>
        <p:nvSpPr>
          <p:cNvPr id="33" name="Footer Placeholder 32">
            <a:extLst>
              <a:ext uri="{FF2B5EF4-FFF2-40B4-BE49-F238E27FC236}">
                <a16:creationId xmlns:a16="http://schemas.microsoft.com/office/drawing/2014/main" id="{32E68AE6-64EE-398B-D1AD-F08EDD015082}"/>
              </a:ext>
            </a:extLst>
          </p:cNvPr>
          <p:cNvSpPr>
            <a:spLocks noGrp="1"/>
          </p:cNvSpPr>
          <p:nvPr>
            <p:ph type="ftr" sz="quarter" idx="11"/>
          </p:nvPr>
        </p:nvSpPr>
        <p:spPr/>
        <p:txBody>
          <a:bodyPr/>
          <a:lstStyle/>
          <a:p>
            <a:r>
              <a:rPr lang="en-US"/>
              <a:t>Team Hafnium Capstone Project -Azubi Africa </a:t>
            </a:r>
          </a:p>
        </p:txBody>
      </p:sp>
      <p:sp>
        <p:nvSpPr>
          <p:cNvPr id="34" name="Slide Number Placeholder 33">
            <a:extLst>
              <a:ext uri="{FF2B5EF4-FFF2-40B4-BE49-F238E27FC236}">
                <a16:creationId xmlns:a16="http://schemas.microsoft.com/office/drawing/2014/main" id="{60A9947E-FDBD-D918-4DD8-3A2E3AED77B1}"/>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9659420" y="826312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txBody>
          <a:bodyPr/>
          <a:lstStyle/>
          <a:p>
            <a:endParaRPr lang="en-US"/>
          </a:p>
        </p:txBody>
      </p:sp>
      <p:grpSp>
        <p:nvGrpSpPr>
          <p:cNvPr id="3" name="Group 3"/>
          <p:cNvGrpSpPr/>
          <p:nvPr/>
        </p:nvGrpSpPr>
        <p:grpSpPr>
          <a:xfrm>
            <a:off x="9659420" y="5607622"/>
            <a:ext cx="2799147" cy="2799147"/>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30016" r="-30016"/>
              </a:stretch>
            </a:blipFill>
          </p:spPr>
          <p:txBody>
            <a:bodyPr/>
            <a:lstStyle/>
            <a:p>
              <a:endParaRPr lang="en-US"/>
            </a:p>
          </p:txBody>
        </p:sp>
      </p:grpSp>
      <p:sp>
        <p:nvSpPr>
          <p:cNvPr id="5" name="Freeform 5"/>
          <p:cNvSpPr/>
          <p:nvPr/>
        </p:nvSpPr>
        <p:spPr>
          <a:xfrm>
            <a:off x="9659420" y="479909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txBody>
          <a:bodyPr/>
          <a:lstStyle/>
          <a:p>
            <a:endParaRPr lang="en-US"/>
          </a:p>
        </p:txBody>
      </p:sp>
      <p:grpSp>
        <p:nvGrpSpPr>
          <p:cNvPr id="6" name="Group 6"/>
          <p:cNvGrpSpPr/>
          <p:nvPr/>
        </p:nvGrpSpPr>
        <p:grpSpPr>
          <a:xfrm>
            <a:off x="9659420" y="2143592"/>
            <a:ext cx="2799147" cy="2799147"/>
            <a:chOff x="0" y="0"/>
            <a:chExt cx="6350000" cy="6350000"/>
          </a:xfrm>
        </p:grpSpPr>
        <p:sp>
          <p:nvSpPr>
            <p:cNvPr id="7" name="Freeform 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24991" r="-24991"/>
              </a:stretch>
            </a:blipFill>
          </p:spPr>
          <p:txBody>
            <a:bodyPr/>
            <a:lstStyle/>
            <a:p>
              <a:endParaRPr lang="en-US"/>
            </a:p>
          </p:txBody>
        </p:sp>
      </p:grpSp>
      <p:sp>
        <p:nvSpPr>
          <p:cNvPr id="8" name="Freeform 8"/>
          <p:cNvSpPr/>
          <p:nvPr/>
        </p:nvSpPr>
        <p:spPr>
          <a:xfrm>
            <a:off x="2179183" y="6826068"/>
            <a:ext cx="6851587" cy="1077187"/>
          </a:xfrm>
          <a:custGeom>
            <a:avLst/>
            <a:gdLst/>
            <a:ahLst/>
            <a:cxnLst/>
            <a:rect l="l" t="t" r="r" b="b"/>
            <a:pathLst>
              <a:path w="6851587" h="1077187">
                <a:moveTo>
                  <a:pt x="0" y="0"/>
                </a:moveTo>
                <a:lnTo>
                  <a:pt x="6851587" y="0"/>
                </a:lnTo>
                <a:lnTo>
                  <a:pt x="6851587" y="1077187"/>
                </a:lnTo>
                <a:lnTo>
                  <a:pt x="0" y="1077187"/>
                </a:lnTo>
                <a:lnTo>
                  <a:pt x="0" y="0"/>
                </a:lnTo>
                <a:close/>
              </a:path>
            </a:pathLst>
          </a:custGeom>
          <a:blipFill>
            <a:blip r:embed="rId2"/>
            <a:stretch>
              <a:fillRect t="-25622"/>
            </a:stretch>
          </a:blipFill>
        </p:spPr>
        <p:txBody>
          <a:bodyPr/>
          <a:lstStyle/>
          <a:p>
            <a:endParaRPr lang="en-US"/>
          </a:p>
        </p:txBody>
      </p:sp>
      <p:grpSp>
        <p:nvGrpSpPr>
          <p:cNvPr id="9" name="Group 9"/>
          <p:cNvGrpSpPr/>
          <p:nvPr/>
        </p:nvGrpSpPr>
        <p:grpSpPr>
          <a:xfrm>
            <a:off x="2240447" y="3594570"/>
            <a:ext cx="6790323" cy="3819509"/>
            <a:chOff x="0" y="0"/>
            <a:chExt cx="11289030" cy="6350000"/>
          </a:xfrm>
        </p:grpSpPr>
        <p:sp>
          <p:nvSpPr>
            <p:cNvPr id="10" name="Freeform 10"/>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t="-83513" b="-83513"/>
              </a:stretch>
            </a:blipFill>
          </p:spPr>
          <p:txBody>
            <a:bodyPr/>
            <a:lstStyle/>
            <a:p>
              <a:endParaRPr lang="en-US"/>
            </a:p>
          </p:txBody>
        </p:sp>
      </p:grpSp>
      <p:sp>
        <p:nvSpPr>
          <p:cNvPr id="11" name="TextBox 11"/>
          <p:cNvSpPr txBox="1"/>
          <p:nvPr/>
        </p:nvSpPr>
        <p:spPr>
          <a:xfrm>
            <a:off x="2521025" y="4635815"/>
            <a:ext cx="6229167" cy="1920450"/>
          </a:xfrm>
          <a:prstGeom prst="rect">
            <a:avLst/>
          </a:prstGeom>
        </p:spPr>
        <p:txBody>
          <a:bodyPr lIns="0" tIns="0" rIns="0" bIns="0" rtlCol="0" anchor="t">
            <a:spAutoFit/>
          </a:bodyPr>
          <a:lstStyle/>
          <a:p>
            <a:pPr marL="0" lvl="0" indent="0" algn="ctr">
              <a:lnSpc>
                <a:spcPts val="7692"/>
              </a:lnSpc>
              <a:spcBef>
                <a:spcPct val="0"/>
              </a:spcBef>
            </a:pPr>
            <a:r>
              <a:rPr lang="en-US" sz="5574" u="none" strike="noStrike">
                <a:solidFill>
                  <a:srgbClr val="FFFFFF"/>
                </a:solidFill>
                <a:latin typeface="Archivo Black"/>
              </a:rPr>
              <a:t>THANK'S FOR WATCHING</a:t>
            </a:r>
          </a:p>
        </p:txBody>
      </p:sp>
      <p:sp>
        <p:nvSpPr>
          <p:cNvPr id="12" name="Freeform 12"/>
          <p:cNvSpPr/>
          <p:nvPr/>
        </p:nvSpPr>
        <p:spPr>
          <a:xfrm>
            <a:off x="12924060" y="984692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txBody>
          <a:bodyPr/>
          <a:lstStyle/>
          <a:p>
            <a:endParaRPr lang="en-US"/>
          </a:p>
        </p:txBody>
      </p:sp>
      <p:grpSp>
        <p:nvGrpSpPr>
          <p:cNvPr id="13" name="Group 13"/>
          <p:cNvGrpSpPr/>
          <p:nvPr/>
        </p:nvGrpSpPr>
        <p:grpSpPr>
          <a:xfrm>
            <a:off x="12924060" y="7191421"/>
            <a:ext cx="2799147" cy="2799147"/>
            <a:chOff x="0" y="0"/>
            <a:chExt cx="6350000" cy="6350000"/>
          </a:xfrm>
        </p:grpSpPr>
        <p:sp>
          <p:nvSpPr>
            <p:cNvPr id="14" name="Freeform 1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6"/>
              <a:stretch>
                <a:fillRect l="-25155" r="-25155"/>
              </a:stretch>
            </a:blipFill>
          </p:spPr>
          <p:txBody>
            <a:bodyPr/>
            <a:lstStyle/>
            <a:p>
              <a:endParaRPr lang="en-US"/>
            </a:p>
          </p:txBody>
        </p:sp>
      </p:grpSp>
      <p:sp>
        <p:nvSpPr>
          <p:cNvPr id="15" name="Freeform 15"/>
          <p:cNvSpPr/>
          <p:nvPr/>
        </p:nvSpPr>
        <p:spPr>
          <a:xfrm>
            <a:off x="12924060" y="638289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txBody>
          <a:bodyPr/>
          <a:lstStyle/>
          <a:p>
            <a:endParaRPr lang="en-US"/>
          </a:p>
        </p:txBody>
      </p:sp>
      <p:grpSp>
        <p:nvGrpSpPr>
          <p:cNvPr id="16" name="Group 16"/>
          <p:cNvGrpSpPr/>
          <p:nvPr/>
        </p:nvGrpSpPr>
        <p:grpSpPr>
          <a:xfrm>
            <a:off x="12924060" y="3727391"/>
            <a:ext cx="2799147" cy="2799147"/>
            <a:chOff x="0" y="0"/>
            <a:chExt cx="6350000" cy="6350000"/>
          </a:xfrm>
        </p:grpSpPr>
        <p:sp>
          <p:nvSpPr>
            <p:cNvPr id="17" name="Freeform 1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24991" r="-24991"/>
              </a:stretch>
            </a:blipFill>
          </p:spPr>
          <p:txBody>
            <a:bodyPr/>
            <a:lstStyle/>
            <a:p>
              <a:endParaRPr lang="en-US"/>
            </a:p>
          </p:txBody>
        </p:sp>
      </p:grpSp>
      <p:sp>
        <p:nvSpPr>
          <p:cNvPr id="18" name="Freeform 18"/>
          <p:cNvSpPr/>
          <p:nvPr/>
        </p:nvSpPr>
        <p:spPr>
          <a:xfrm>
            <a:off x="12924060" y="2915843"/>
            <a:ext cx="2799147" cy="440074"/>
          </a:xfrm>
          <a:custGeom>
            <a:avLst/>
            <a:gdLst/>
            <a:ahLst/>
            <a:cxnLst/>
            <a:rect l="l" t="t" r="r" b="b"/>
            <a:pathLst>
              <a:path w="2799147" h="440074">
                <a:moveTo>
                  <a:pt x="0" y="0"/>
                </a:moveTo>
                <a:lnTo>
                  <a:pt x="2799146" y="0"/>
                </a:lnTo>
                <a:lnTo>
                  <a:pt x="2799146" y="440073"/>
                </a:lnTo>
                <a:lnTo>
                  <a:pt x="0" y="440073"/>
                </a:lnTo>
                <a:lnTo>
                  <a:pt x="0" y="0"/>
                </a:lnTo>
                <a:close/>
              </a:path>
            </a:pathLst>
          </a:custGeom>
          <a:blipFill>
            <a:blip r:embed="rId2"/>
            <a:stretch>
              <a:fillRect t="-25622"/>
            </a:stretch>
          </a:blipFill>
        </p:spPr>
        <p:txBody>
          <a:bodyPr/>
          <a:lstStyle/>
          <a:p>
            <a:endParaRPr lang="en-US"/>
          </a:p>
        </p:txBody>
      </p:sp>
      <p:grpSp>
        <p:nvGrpSpPr>
          <p:cNvPr id="19" name="Group 19"/>
          <p:cNvGrpSpPr/>
          <p:nvPr/>
        </p:nvGrpSpPr>
        <p:grpSpPr>
          <a:xfrm>
            <a:off x="12924060" y="260338"/>
            <a:ext cx="2799147" cy="2799147"/>
            <a:chOff x="0" y="0"/>
            <a:chExt cx="6350000" cy="6350000"/>
          </a:xfrm>
        </p:grpSpPr>
        <p:sp>
          <p:nvSpPr>
            <p:cNvPr id="20" name="Freeform 2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7"/>
              <a:stretch>
                <a:fillRect l="-24991" r="-24991"/>
              </a:stretch>
            </a:blipFill>
          </p:spPr>
          <p:txBody>
            <a:bodyPr/>
            <a:lstStyle/>
            <a:p>
              <a:endParaRPr lang="en-US"/>
            </a:p>
          </p:txBody>
        </p:sp>
      </p:grpSp>
      <p:sp>
        <p:nvSpPr>
          <p:cNvPr id="21" name="Freeform 21"/>
          <p:cNvSpPr/>
          <p:nvPr/>
        </p:nvSpPr>
        <p:spPr>
          <a:xfrm>
            <a:off x="16189931" y="792917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txBody>
          <a:bodyPr/>
          <a:lstStyle/>
          <a:p>
            <a:endParaRPr lang="en-US"/>
          </a:p>
        </p:txBody>
      </p:sp>
      <p:grpSp>
        <p:nvGrpSpPr>
          <p:cNvPr id="22" name="Group 22"/>
          <p:cNvGrpSpPr/>
          <p:nvPr/>
        </p:nvGrpSpPr>
        <p:grpSpPr>
          <a:xfrm>
            <a:off x="16189931" y="5273669"/>
            <a:ext cx="2799147" cy="2799147"/>
            <a:chOff x="0" y="0"/>
            <a:chExt cx="6350000" cy="6350000"/>
          </a:xfrm>
        </p:grpSpPr>
        <p:sp>
          <p:nvSpPr>
            <p:cNvPr id="23" name="Freeform 2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8"/>
              <a:stretch>
                <a:fillRect t="-24985" b="-24985"/>
              </a:stretch>
            </a:blipFill>
          </p:spPr>
          <p:txBody>
            <a:bodyPr/>
            <a:lstStyle/>
            <a:p>
              <a:endParaRPr lang="en-US"/>
            </a:p>
          </p:txBody>
        </p:sp>
      </p:grpSp>
      <p:sp>
        <p:nvSpPr>
          <p:cNvPr id="24" name="Freeform 24"/>
          <p:cNvSpPr/>
          <p:nvPr/>
        </p:nvSpPr>
        <p:spPr>
          <a:xfrm>
            <a:off x="16189931" y="446514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txBody>
          <a:bodyPr/>
          <a:lstStyle/>
          <a:p>
            <a:endParaRPr lang="en-US"/>
          </a:p>
        </p:txBody>
      </p:sp>
      <p:grpSp>
        <p:nvGrpSpPr>
          <p:cNvPr id="25" name="Group 25"/>
          <p:cNvGrpSpPr/>
          <p:nvPr/>
        </p:nvGrpSpPr>
        <p:grpSpPr>
          <a:xfrm>
            <a:off x="16189931" y="1809639"/>
            <a:ext cx="2799147" cy="2799147"/>
            <a:chOff x="0" y="0"/>
            <a:chExt cx="6350000" cy="6350000"/>
          </a:xfrm>
        </p:grpSpPr>
        <p:sp>
          <p:nvSpPr>
            <p:cNvPr id="26" name="Freeform 2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9"/>
              <a:stretch>
                <a:fillRect l="-25015" r="-25015"/>
              </a:stretch>
            </a:blipFill>
          </p:spPr>
          <p:txBody>
            <a:bodyPr/>
            <a:lstStyle/>
            <a:p>
              <a:endParaRPr lang="en-US"/>
            </a:p>
          </p:txBody>
        </p:sp>
      </p:grpSp>
      <p:sp>
        <p:nvSpPr>
          <p:cNvPr id="27" name="Freeform 27"/>
          <p:cNvSpPr/>
          <p:nvPr/>
        </p:nvSpPr>
        <p:spPr>
          <a:xfrm>
            <a:off x="16189931" y="998090"/>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txBody>
          <a:bodyPr/>
          <a:lstStyle/>
          <a:p>
            <a:endParaRPr lang="en-US"/>
          </a:p>
        </p:txBody>
      </p:sp>
      <p:grpSp>
        <p:nvGrpSpPr>
          <p:cNvPr id="28" name="Group 28"/>
          <p:cNvGrpSpPr/>
          <p:nvPr/>
        </p:nvGrpSpPr>
        <p:grpSpPr>
          <a:xfrm>
            <a:off x="16189931" y="-1657415"/>
            <a:ext cx="2799147" cy="2799147"/>
            <a:chOff x="0" y="0"/>
            <a:chExt cx="6350000" cy="6350000"/>
          </a:xfrm>
        </p:grpSpPr>
        <p:sp>
          <p:nvSpPr>
            <p:cNvPr id="29" name="Freeform 2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30016" r="-30016"/>
              </a:stretch>
            </a:blipFill>
          </p:spPr>
          <p:txBody>
            <a:bodyPr/>
            <a:lstStyle/>
            <a:p>
              <a:endParaRPr lang="en-US"/>
            </a:p>
          </p:txBody>
        </p:sp>
      </p:grpSp>
      <p:grpSp>
        <p:nvGrpSpPr>
          <p:cNvPr id="30" name="Group 30"/>
          <p:cNvGrpSpPr/>
          <p:nvPr/>
        </p:nvGrpSpPr>
        <p:grpSpPr>
          <a:xfrm>
            <a:off x="16189931" y="8703201"/>
            <a:ext cx="2799147" cy="2799147"/>
            <a:chOff x="0" y="0"/>
            <a:chExt cx="6350000" cy="6350000"/>
          </a:xfrm>
        </p:grpSpPr>
        <p:sp>
          <p:nvSpPr>
            <p:cNvPr id="31" name="Freeform 31"/>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5"/>
              <a:stretch>
                <a:fillRect t="-25078" b="-25078"/>
              </a:stretch>
            </a:blipFill>
          </p:spPr>
          <p:txBody>
            <a:bodyPr/>
            <a:lstStyle/>
            <a:p>
              <a:endParaRPr lang="en-US"/>
            </a:p>
          </p:txBody>
        </p:sp>
      </p:grpSp>
      <p:sp>
        <p:nvSpPr>
          <p:cNvPr id="32" name="Freeform 32"/>
          <p:cNvSpPr/>
          <p:nvPr/>
        </p:nvSpPr>
        <p:spPr>
          <a:xfrm>
            <a:off x="5012690" y="1579392"/>
            <a:ext cx="1245837" cy="985530"/>
          </a:xfrm>
          <a:custGeom>
            <a:avLst/>
            <a:gdLst/>
            <a:ahLst/>
            <a:cxnLst/>
            <a:rect l="l" t="t" r="r" b="b"/>
            <a:pathLst>
              <a:path w="1245837" h="985530">
                <a:moveTo>
                  <a:pt x="0" y="0"/>
                </a:moveTo>
                <a:lnTo>
                  <a:pt x="1245837" y="0"/>
                </a:lnTo>
                <a:lnTo>
                  <a:pt x="1245837" y="985531"/>
                </a:lnTo>
                <a:lnTo>
                  <a:pt x="0" y="9855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3" name="TextBox 33"/>
          <p:cNvSpPr txBox="1"/>
          <p:nvPr/>
        </p:nvSpPr>
        <p:spPr>
          <a:xfrm>
            <a:off x="4419761" y="2659629"/>
            <a:ext cx="2431696" cy="476250"/>
          </a:xfrm>
          <a:prstGeom prst="rect">
            <a:avLst/>
          </a:prstGeom>
        </p:spPr>
        <p:txBody>
          <a:bodyPr lIns="0" tIns="0" rIns="0" bIns="0" rtlCol="0" anchor="t">
            <a:spAutoFit/>
          </a:bodyPr>
          <a:lstStyle/>
          <a:p>
            <a:pPr algn="ctr">
              <a:lnSpc>
                <a:spcPts val="3692"/>
              </a:lnSpc>
            </a:pPr>
            <a:r>
              <a:rPr lang="en-US" sz="3077" spc="-61">
                <a:solidFill>
                  <a:srgbClr val="040506"/>
                </a:solidFill>
                <a:latin typeface="Montserrat Classic Bold"/>
              </a:rPr>
              <a:t>BORCELLE</a:t>
            </a:r>
          </a:p>
        </p:txBody>
      </p:sp>
      <p:sp>
        <p:nvSpPr>
          <p:cNvPr id="34" name="Footer Placeholder 33">
            <a:extLst>
              <a:ext uri="{FF2B5EF4-FFF2-40B4-BE49-F238E27FC236}">
                <a16:creationId xmlns:a16="http://schemas.microsoft.com/office/drawing/2014/main" id="{1E84F337-5ABF-7559-C84E-D17A0247FA67}"/>
              </a:ext>
            </a:extLst>
          </p:cNvPr>
          <p:cNvSpPr>
            <a:spLocks noGrp="1"/>
          </p:cNvSpPr>
          <p:nvPr>
            <p:ph type="ftr" sz="quarter" idx="11"/>
          </p:nvPr>
        </p:nvSpPr>
        <p:spPr/>
        <p:txBody>
          <a:bodyPr/>
          <a:lstStyle/>
          <a:p>
            <a:r>
              <a:rPr lang="en-US"/>
              <a:t>Team Hafnium Capstone Project -Azubi Africa </a:t>
            </a:r>
          </a:p>
        </p:txBody>
      </p:sp>
      <p:sp>
        <p:nvSpPr>
          <p:cNvPr id="35" name="Slide Number Placeholder 34">
            <a:extLst>
              <a:ext uri="{FF2B5EF4-FFF2-40B4-BE49-F238E27FC236}">
                <a16:creationId xmlns:a16="http://schemas.microsoft.com/office/drawing/2014/main" id="{66E5BCCB-2161-14E4-3C98-7E0874D72506}"/>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668914" y="8382348"/>
            <a:ext cx="587713" cy="748246"/>
          </a:xfrm>
          <a:custGeom>
            <a:avLst/>
            <a:gdLst/>
            <a:ahLst/>
            <a:cxnLst/>
            <a:rect l="l" t="t" r="r" b="b"/>
            <a:pathLst>
              <a:path w="587713" h="748246">
                <a:moveTo>
                  <a:pt x="0" y="0"/>
                </a:moveTo>
                <a:lnTo>
                  <a:pt x="587713" y="0"/>
                </a:lnTo>
                <a:lnTo>
                  <a:pt x="587713" y="748246"/>
                </a:lnTo>
                <a:lnTo>
                  <a:pt x="0" y="7482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039651" y="8365399"/>
            <a:ext cx="849110" cy="827496"/>
          </a:xfrm>
          <a:custGeom>
            <a:avLst/>
            <a:gdLst/>
            <a:ahLst/>
            <a:cxnLst/>
            <a:rect l="l" t="t" r="r" b="b"/>
            <a:pathLst>
              <a:path w="849110" h="827496">
                <a:moveTo>
                  <a:pt x="0" y="0"/>
                </a:moveTo>
                <a:lnTo>
                  <a:pt x="849110" y="0"/>
                </a:lnTo>
                <a:lnTo>
                  <a:pt x="849110" y="827496"/>
                </a:lnTo>
                <a:lnTo>
                  <a:pt x="0" y="827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4616392" y="8317688"/>
            <a:ext cx="825844" cy="895886"/>
          </a:xfrm>
          <a:custGeom>
            <a:avLst/>
            <a:gdLst/>
            <a:ahLst/>
            <a:cxnLst/>
            <a:rect l="l" t="t" r="r" b="b"/>
            <a:pathLst>
              <a:path w="825844" h="895886">
                <a:moveTo>
                  <a:pt x="0" y="0"/>
                </a:moveTo>
                <a:lnTo>
                  <a:pt x="825844" y="0"/>
                </a:lnTo>
                <a:lnTo>
                  <a:pt x="825844" y="895886"/>
                </a:lnTo>
                <a:lnTo>
                  <a:pt x="0" y="8958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5871257" y="8394737"/>
            <a:ext cx="801428" cy="735857"/>
          </a:xfrm>
          <a:custGeom>
            <a:avLst/>
            <a:gdLst/>
            <a:ahLst/>
            <a:cxnLst/>
            <a:rect l="l" t="t" r="r" b="b"/>
            <a:pathLst>
              <a:path w="801428" h="735857">
                <a:moveTo>
                  <a:pt x="0" y="0"/>
                </a:moveTo>
                <a:lnTo>
                  <a:pt x="801428" y="0"/>
                </a:lnTo>
                <a:lnTo>
                  <a:pt x="801428" y="735857"/>
                </a:lnTo>
                <a:lnTo>
                  <a:pt x="0" y="7358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5983296" y="5900169"/>
            <a:ext cx="660740" cy="798697"/>
          </a:xfrm>
          <a:custGeom>
            <a:avLst/>
            <a:gdLst/>
            <a:ahLst/>
            <a:cxnLst/>
            <a:rect l="l" t="t" r="r" b="b"/>
            <a:pathLst>
              <a:path w="660740" h="798697">
                <a:moveTo>
                  <a:pt x="0" y="0"/>
                </a:moveTo>
                <a:lnTo>
                  <a:pt x="660740" y="0"/>
                </a:lnTo>
                <a:lnTo>
                  <a:pt x="660740" y="798697"/>
                </a:lnTo>
                <a:lnTo>
                  <a:pt x="0" y="7986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7393405" y="4483817"/>
            <a:ext cx="733943" cy="839228"/>
          </a:xfrm>
          <a:custGeom>
            <a:avLst/>
            <a:gdLst/>
            <a:ahLst/>
            <a:cxnLst/>
            <a:rect l="l" t="t" r="r" b="b"/>
            <a:pathLst>
              <a:path w="733943" h="839228">
                <a:moveTo>
                  <a:pt x="0" y="0"/>
                </a:moveTo>
                <a:lnTo>
                  <a:pt x="733943" y="0"/>
                </a:lnTo>
                <a:lnTo>
                  <a:pt x="733943" y="839228"/>
                </a:lnTo>
                <a:lnTo>
                  <a:pt x="0" y="83922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7944297" y="4490759"/>
            <a:ext cx="810032" cy="779103"/>
          </a:xfrm>
          <a:custGeom>
            <a:avLst/>
            <a:gdLst/>
            <a:ahLst/>
            <a:cxnLst/>
            <a:rect l="l" t="t" r="r" b="b"/>
            <a:pathLst>
              <a:path w="810032" h="779103">
                <a:moveTo>
                  <a:pt x="0" y="0"/>
                </a:moveTo>
                <a:lnTo>
                  <a:pt x="810032" y="0"/>
                </a:lnTo>
                <a:lnTo>
                  <a:pt x="810032" y="779103"/>
                </a:lnTo>
                <a:lnTo>
                  <a:pt x="0" y="77910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9154795" y="4351976"/>
            <a:ext cx="682965" cy="813054"/>
          </a:xfrm>
          <a:custGeom>
            <a:avLst/>
            <a:gdLst/>
            <a:ahLst/>
            <a:cxnLst/>
            <a:rect l="l" t="t" r="r" b="b"/>
            <a:pathLst>
              <a:path w="682965" h="813054">
                <a:moveTo>
                  <a:pt x="0" y="0"/>
                </a:moveTo>
                <a:lnTo>
                  <a:pt x="682965" y="0"/>
                </a:lnTo>
                <a:lnTo>
                  <a:pt x="682965" y="813054"/>
                </a:lnTo>
                <a:lnTo>
                  <a:pt x="0" y="81305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a:off x="10390674" y="4533662"/>
            <a:ext cx="795968" cy="706241"/>
          </a:xfrm>
          <a:custGeom>
            <a:avLst/>
            <a:gdLst/>
            <a:ahLst/>
            <a:cxnLst/>
            <a:rect l="l" t="t" r="r" b="b"/>
            <a:pathLst>
              <a:path w="795968" h="706241">
                <a:moveTo>
                  <a:pt x="0" y="0"/>
                </a:moveTo>
                <a:lnTo>
                  <a:pt x="795968" y="0"/>
                </a:lnTo>
                <a:lnTo>
                  <a:pt x="795968" y="706241"/>
                </a:lnTo>
                <a:lnTo>
                  <a:pt x="0" y="70624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a:off x="11812724" y="4486006"/>
            <a:ext cx="698242" cy="672851"/>
          </a:xfrm>
          <a:custGeom>
            <a:avLst/>
            <a:gdLst/>
            <a:ahLst/>
            <a:cxnLst/>
            <a:rect l="l" t="t" r="r" b="b"/>
            <a:pathLst>
              <a:path w="698242" h="672851">
                <a:moveTo>
                  <a:pt x="0" y="0"/>
                </a:moveTo>
                <a:lnTo>
                  <a:pt x="698242" y="0"/>
                </a:lnTo>
                <a:lnTo>
                  <a:pt x="698242" y="672851"/>
                </a:lnTo>
                <a:lnTo>
                  <a:pt x="0" y="67285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2" name="Freeform 12"/>
          <p:cNvSpPr/>
          <p:nvPr/>
        </p:nvSpPr>
        <p:spPr>
          <a:xfrm>
            <a:off x="7372855" y="5746697"/>
            <a:ext cx="775043" cy="868174"/>
          </a:xfrm>
          <a:custGeom>
            <a:avLst/>
            <a:gdLst/>
            <a:ahLst/>
            <a:cxnLst/>
            <a:rect l="l" t="t" r="r" b="b"/>
            <a:pathLst>
              <a:path w="775043" h="868174">
                <a:moveTo>
                  <a:pt x="0" y="0"/>
                </a:moveTo>
                <a:lnTo>
                  <a:pt x="775043" y="0"/>
                </a:lnTo>
                <a:lnTo>
                  <a:pt x="775043" y="868174"/>
                </a:lnTo>
                <a:lnTo>
                  <a:pt x="0" y="86817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13" name="Freeform 13"/>
          <p:cNvSpPr/>
          <p:nvPr/>
        </p:nvSpPr>
        <p:spPr>
          <a:xfrm>
            <a:off x="9079401" y="6927753"/>
            <a:ext cx="833753" cy="868492"/>
          </a:xfrm>
          <a:custGeom>
            <a:avLst/>
            <a:gdLst/>
            <a:ahLst/>
            <a:cxnLst/>
            <a:rect l="l" t="t" r="r" b="b"/>
            <a:pathLst>
              <a:path w="833753" h="868492">
                <a:moveTo>
                  <a:pt x="0" y="0"/>
                </a:moveTo>
                <a:lnTo>
                  <a:pt x="833753" y="0"/>
                </a:lnTo>
                <a:lnTo>
                  <a:pt x="833753" y="868492"/>
                </a:lnTo>
                <a:lnTo>
                  <a:pt x="0" y="868492"/>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14" name="Freeform 14"/>
          <p:cNvSpPr/>
          <p:nvPr/>
        </p:nvSpPr>
        <p:spPr>
          <a:xfrm>
            <a:off x="9132481" y="5628671"/>
            <a:ext cx="727593" cy="835440"/>
          </a:xfrm>
          <a:custGeom>
            <a:avLst/>
            <a:gdLst/>
            <a:ahLst/>
            <a:cxnLst/>
            <a:rect l="l" t="t" r="r" b="b"/>
            <a:pathLst>
              <a:path w="727593" h="835440">
                <a:moveTo>
                  <a:pt x="0" y="0"/>
                </a:moveTo>
                <a:lnTo>
                  <a:pt x="727593" y="0"/>
                </a:lnTo>
                <a:lnTo>
                  <a:pt x="727593" y="835441"/>
                </a:lnTo>
                <a:lnTo>
                  <a:pt x="0" y="835441"/>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US"/>
          </a:p>
        </p:txBody>
      </p:sp>
      <p:sp>
        <p:nvSpPr>
          <p:cNvPr id="15" name="Freeform 15"/>
          <p:cNvSpPr/>
          <p:nvPr/>
        </p:nvSpPr>
        <p:spPr>
          <a:xfrm>
            <a:off x="10354571" y="5693520"/>
            <a:ext cx="868174" cy="868174"/>
          </a:xfrm>
          <a:custGeom>
            <a:avLst/>
            <a:gdLst/>
            <a:ahLst/>
            <a:cxnLst/>
            <a:rect l="l" t="t" r="r" b="b"/>
            <a:pathLst>
              <a:path w="868174" h="868174">
                <a:moveTo>
                  <a:pt x="0" y="0"/>
                </a:moveTo>
                <a:lnTo>
                  <a:pt x="868174" y="0"/>
                </a:lnTo>
                <a:lnTo>
                  <a:pt x="868174" y="868174"/>
                </a:lnTo>
                <a:lnTo>
                  <a:pt x="0" y="868174"/>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US"/>
          </a:p>
        </p:txBody>
      </p:sp>
      <p:sp>
        <p:nvSpPr>
          <p:cNvPr id="16" name="Freeform 16"/>
          <p:cNvSpPr/>
          <p:nvPr/>
        </p:nvSpPr>
        <p:spPr>
          <a:xfrm>
            <a:off x="7899529" y="8358896"/>
            <a:ext cx="899568" cy="868492"/>
          </a:xfrm>
          <a:custGeom>
            <a:avLst/>
            <a:gdLst/>
            <a:ahLst/>
            <a:cxnLst/>
            <a:rect l="l" t="t" r="r" b="b"/>
            <a:pathLst>
              <a:path w="899568" h="868492">
                <a:moveTo>
                  <a:pt x="0" y="0"/>
                </a:moveTo>
                <a:lnTo>
                  <a:pt x="899568" y="0"/>
                </a:lnTo>
                <a:lnTo>
                  <a:pt x="899568" y="868492"/>
                </a:lnTo>
                <a:lnTo>
                  <a:pt x="0" y="868492"/>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n-US"/>
          </a:p>
        </p:txBody>
      </p:sp>
      <p:sp>
        <p:nvSpPr>
          <p:cNvPr id="17" name="Freeform 17"/>
          <p:cNvSpPr/>
          <p:nvPr/>
        </p:nvSpPr>
        <p:spPr>
          <a:xfrm>
            <a:off x="13029848" y="6934814"/>
            <a:ext cx="928806" cy="896720"/>
          </a:xfrm>
          <a:custGeom>
            <a:avLst/>
            <a:gdLst/>
            <a:ahLst/>
            <a:cxnLst/>
            <a:rect l="l" t="t" r="r" b="b"/>
            <a:pathLst>
              <a:path w="928806" h="896720">
                <a:moveTo>
                  <a:pt x="0" y="0"/>
                </a:moveTo>
                <a:lnTo>
                  <a:pt x="928806" y="0"/>
                </a:lnTo>
                <a:lnTo>
                  <a:pt x="928806" y="896719"/>
                </a:lnTo>
                <a:lnTo>
                  <a:pt x="0" y="896719"/>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US"/>
          </a:p>
        </p:txBody>
      </p:sp>
      <p:sp>
        <p:nvSpPr>
          <p:cNvPr id="18" name="Freeform 18"/>
          <p:cNvSpPr/>
          <p:nvPr/>
        </p:nvSpPr>
        <p:spPr>
          <a:xfrm>
            <a:off x="13268864" y="4397581"/>
            <a:ext cx="778541" cy="767216"/>
          </a:xfrm>
          <a:custGeom>
            <a:avLst/>
            <a:gdLst/>
            <a:ahLst/>
            <a:cxnLst/>
            <a:rect l="l" t="t" r="r" b="b"/>
            <a:pathLst>
              <a:path w="778541" h="767216">
                <a:moveTo>
                  <a:pt x="0" y="0"/>
                </a:moveTo>
                <a:lnTo>
                  <a:pt x="778541" y="0"/>
                </a:lnTo>
                <a:lnTo>
                  <a:pt x="778541" y="767216"/>
                </a:lnTo>
                <a:lnTo>
                  <a:pt x="0" y="767216"/>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p>
            <a:endParaRPr lang="en-US"/>
          </a:p>
        </p:txBody>
      </p:sp>
      <p:sp>
        <p:nvSpPr>
          <p:cNvPr id="19" name="Freeform 19"/>
          <p:cNvSpPr/>
          <p:nvPr/>
        </p:nvSpPr>
        <p:spPr>
          <a:xfrm>
            <a:off x="1518045" y="4476154"/>
            <a:ext cx="889451" cy="889451"/>
          </a:xfrm>
          <a:custGeom>
            <a:avLst/>
            <a:gdLst/>
            <a:ahLst/>
            <a:cxnLst/>
            <a:rect l="l" t="t" r="r" b="b"/>
            <a:pathLst>
              <a:path w="889451" h="889451">
                <a:moveTo>
                  <a:pt x="0" y="0"/>
                </a:moveTo>
                <a:lnTo>
                  <a:pt x="889452" y="0"/>
                </a:lnTo>
                <a:lnTo>
                  <a:pt x="889452" y="889451"/>
                </a:lnTo>
                <a:lnTo>
                  <a:pt x="0" y="889451"/>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en-US"/>
          </a:p>
        </p:txBody>
      </p:sp>
      <p:sp>
        <p:nvSpPr>
          <p:cNvPr id="20" name="Freeform 20"/>
          <p:cNvSpPr/>
          <p:nvPr/>
        </p:nvSpPr>
        <p:spPr>
          <a:xfrm>
            <a:off x="10405050" y="7015311"/>
            <a:ext cx="767216" cy="767216"/>
          </a:xfrm>
          <a:custGeom>
            <a:avLst/>
            <a:gdLst/>
            <a:ahLst/>
            <a:cxnLst/>
            <a:rect l="l" t="t" r="r" b="b"/>
            <a:pathLst>
              <a:path w="767216" h="767216">
                <a:moveTo>
                  <a:pt x="0" y="0"/>
                </a:moveTo>
                <a:lnTo>
                  <a:pt x="767216" y="0"/>
                </a:lnTo>
                <a:lnTo>
                  <a:pt x="767216" y="767216"/>
                </a:lnTo>
                <a:lnTo>
                  <a:pt x="0" y="767216"/>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txBody>
          <a:bodyPr/>
          <a:lstStyle/>
          <a:p>
            <a:endParaRPr lang="en-US"/>
          </a:p>
        </p:txBody>
      </p:sp>
      <p:sp>
        <p:nvSpPr>
          <p:cNvPr id="21" name="Freeform 21"/>
          <p:cNvSpPr/>
          <p:nvPr/>
        </p:nvSpPr>
        <p:spPr>
          <a:xfrm>
            <a:off x="4635686" y="5665856"/>
            <a:ext cx="787256" cy="767216"/>
          </a:xfrm>
          <a:custGeom>
            <a:avLst/>
            <a:gdLst/>
            <a:ahLst/>
            <a:cxnLst/>
            <a:rect l="l" t="t" r="r" b="b"/>
            <a:pathLst>
              <a:path w="787256" h="767216">
                <a:moveTo>
                  <a:pt x="0" y="0"/>
                </a:moveTo>
                <a:lnTo>
                  <a:pt x="787256" y="0"/>
                </a:lnTo>
                <a:lnTo>
                  <a:pt x="787256" y="767217"/>
                </a:lnTo>
                <a:lnTo>
                  <a:pt x="0" y="767217"/>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txBody>
          <a:bodyPr/>
          <a:lstStyle/>
          <a:p>
            <a:endParaRPr lang="en-US"/>
          </a:p>
        </p:txBody>
      </p:sp>
      <p:sp>
        <p:nvSpPr>
          <p:cNvPr id="22" name="Freeform 22"/>
          <p:cNvSpPr/>
          <p:nvPr/>
        </p:nvSpPr>
        <p:spPr>
          <a:xfrm>
            <a:off x="11712942" y="7030117"/>
            <a:ext cx="897806" cy="767216"/>
          </a:xfrm>
          <a:custGeom>
            <a:avLst/>
            <a:gdLst/>
            <a:ahLst/>
            <a:cxnLst/>
            <a:rect l="l" t="t" r="r" b="b"/>
            <a:pathLst>
              <a:path w="897806" h="767216">
                <a:moveTo>
                  <a:pt x="0" y="0"/>
                </a:moveTo>
                <a:lnTo>
                  <a:pt x="897806" y="0"/>
                </a:lnTo>
                <a:lnTo>
                  <a:pt x="897806" y="767216"/>
                </a:lnTo>
                <a:lnTo>
                  <a:pt x="0" y="767216"/>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txBody>
          <a:bodyPr/>
          <a:lstStyle/>
          <a:p>
            <a:endParaRPr lang="en-US"/>
          </a:p>
        </p:txBody>
      </p:sp>
      <p:sp>
        <p:nvSpPr>
          <p:cNvPr id="23" name="Freeform 23"/>
          <p:cNvSpPr/>
          <p:nvPr/>
        </p:nvSpPr>
        <p:spPr>
          <a:xfrm>
            <a:off x="3109891" y="5654140"/>
            <a:ext cx="708629" cy="767216"/>
          </a:xfrm>
          <a:custGeom>
            <a:avLst/>
            <a:gdLst/>
            <a:ahLst/>
            <a:cxnLst/>
            <a:rect l="l" t="t" r="r" b="b"/>
            <a:pathLst>
              <a:path w="708629" h="767216">
                <a:moveTo>
                  <a:pt x="0" y="0"/>
                </a:moveTo>
                <a:lnTo>
                  <a:pt x="708629" y="0"/>
                </a:lnTo>
                <a:lnTo>
                  <a:pt x="708629" y="767217"/>
                </a:lnTo>
                <a:lnTo>
                  <a:pt x="0" y="767217"/>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txBody>
          <a:bodyPr/>
          <a:lstStyle/>
          <a:p>
            <a:endParaRPr lang="en-US"/>
          </a:p>
        </p:txBody>
      </p:sp>
      <p:sp>
        <p:nvSpPr>
          <p:cNvPr id="24" name="Freeform 24"/>
          <p:cNvSpPr/>
          <p:nvPr/>
        </p:nvSpPr>
        <p:spPr>
          <a:xfrm>
            <a:off x="1627985" y="5823048"/>
            <a:ext cx="669571" cy="767216"/>
          </a:xfrm>
          <a:custGeom>
            <a:avLst/>
            <a:gdLst/>
            <a:ahLst/>
            <a:cxnLst/>
            <a:rect l="l" t="t" r="r" b="b"/>
            <a:pathLst>
              <a:path w="669571" h="767216">
                <a:moveTo>
                  <a:pt x="0" y="0"/>
                </a:moveTo>
                <a:lnTo>
                  <a:pt x="669571" y="0"/>
                </a:lnTo>
                <a:lnTo>
                  <a:pt x="669571" y="767217"/>
                </a:lnTo>
                <a:lnTo>
                  <a:pt x="0" y="767217"/>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txBody>
          <a:bodyPr/>
          <a:lstStyle/>
          <a:p>
            <a:endParaRPr lang="en-US"/>
          </a:p>
        </p:txBody>
      </p:sp>
      <p:sp>
        <p:nvSpPr>
          <p:cNvPr id="25" name="Freeform 25"/>
          <p:cNvSpPr/>
          <p:nvPr/>
        </p:nvSpPr>
        <p:spPr>
          <a:xfrm>
            <a:off x="13264507" y="8298717"/>
            <a:ext cx="514732" cy="767216"/>
          </a:xfrm>
          <a:custGeom>
            <a:avLst/>
            <a:gdLst/>
            <a:ahLst/>
            <a:cxnLst/>
            <a:rect l="l" t="t" r="r" b="b"/>
            <a:pathLst>
              <a:path w="514732" h="767216">
                <a:moveTo>
                  <a:pt x="0" y="0"/>
                </a:moveTo>
                <a:lnTo>
                  <a:pt x="514732" y="0"/>
                </a:lnTo>
                <a:lnTo>
                  <a:pt x="514732" y="767216"/>
                </a:lnTo>
                <a:lnTo>
                  <a:pt x="0" y="767216"/>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txBody>
          <a:bodyPr/>
          <a:lstStyle/>
          <a:p>
            <a:endParaRPr lang="en-US"/>
          </a:p>
        </p:txBody>
      </p:sp>
      <p:sp>
        <p:nvSpPr>
          <p:cNvPr id="26" name="Freeform 26"/>
          <p:cNvSpPr/>
          <p:nvPr/>
        </p:nvSpPr>
        <p:spPr>
          <a:xfrm>
            <a:off x="7362292" y="8358896"/>
            <a:ext cx="796168" cy="767216"/>
          </a:xfrm>
          <a:custGeom>
            <a:avLst/>
            <a:gdLst/>
            <a:ahLst/>
            <a:cxnLst/>
            <a:rect l="l" t="t" r="r" b="b"/>
            <a:pathLst>
              <a:path w="796168" h="767216">
                <a:moveTo>
                  <a:pt x="0" y="0"/>
                </a:moveTo>
                <a:lnTo>
                  <a:pt x="796168" y="0"/>
                </a:lnTo>
                <a:lnTo>
                  <a:pt x="796168" y="767216"/>
                </a:lnTo>
                <a:lnTo>
                  <a:pt x="0" y="767216"/>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txBody>
          <a:bodyPr/>
          <a:lstStyle/>
          <a:p>
            <a:endParaRPr lang="en-US"/>
          </a:p>
        </p:txBody>
      </p:sp>
      <p:sp>
        <p:nvSpPr>
          <p:cNvPr id="27" name="Freeform 27"/>
          <p:cNvSpPr/>
          <p:nvPr/>
        </p:nvSpPr>
        <p:spPr>
          <a:xfrm>
            <a:off x="6055481" y="4586260"/>
            <a:ext cx="661201" cy="767216"/>
          </a:xfrm>
          <a:custGeom>
            <a:avLst/>
            <a:gdLst/>
            <a:ahLst/>
            <a:cxnLst/>
            <a:rect l="l" t="t" r="r" b="b"/>
            <a:pathLst>
              <a:path w="661201" h="767216">
                <a:moveTo>
                  <a:pt x="0" y="0"/>
                </a:moveTo>
                <a:lnTo>
                  <a:pt x="661201" y="0"/>
                </a:lnTo>
                <a:lnTo>
                  <a:pt x="661201" y="767216"/>
                </a:lnTo>
                <a:lnTo>
                  <a:pt x="0" y="767216"/>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txBody>
          <a:bodyPr/>
          <a:lstStyle/>
          <a:p>
            <a:endParaRPr lang="en-US"/>
          </a:p>
        </p:txBody>
      </p:sp>
      <p:sp>
        <p:nvSpPr>
          <p:cNvPr id="28" name="Freeform 28"/>
          <p:cNvSpPr/>
          <p:nvPr/>
        </p:nvSpPr>
        <p:spPr>
          <a:xfrm>
            <a:off x="2921674" y="4506444"/>
            <a:ext cx="1085063" cy="651038"/>
          </a:xfrm>
          <a:custGeom>
            <a:avLst/>
            <a:gdLst/>
            <a:ahLst/>
            <a:cxnLst/>
            <a:rect l="l" t="t" r="r" b="b"/>
            <a:pathLst>
              <a:path w="1085063" h="651038">
                <a:moveTo>
                  <a:pt x="0" y="0"/>
                </a:moveTo>
                <a:lnTo>
                  <a:pt x="1085063" y="0"/>
                </a:lnTo>
                <a:lnTo>
                  <a:pt x="1085063" y="651038"/>
                </a:lnTo>
                <a:lnTo>
                  <a:pt x="0" y="651038"/>
                </a:lnTo>
                <a:lnTo>
                  <a:pt x="0" y="0"/>
                </a:lnTo>
                <a:close/>
              </a:path>
            </a:pathLst>
          </a:custGeom>
          <a:blipFill>
            <a:blip r:embed="rId54">
              <a:extLst>
                <a:ext uri="{96DAC541-7B7A-43D3-8B79-37D633B846F1}">
                  <asvg:svgBlip xmlns:asvg="http://schemas.microsoft.com/office/drawing/2016/SVG/main" r:embed="rId55"/>
                </a:ext>
              </a:extLst>
            </a:blip>
            <a:stretch>
              <a:fillRect/>
            </a:stretch>
          </a:blipFill>
        </p:spPr>
        <p:txBody>
          <a:bodyPr/>
          <a:lstStyle/>
          <a:p>
            <a:endParaRPr lang="en-US"/>
          </a:p>
        </p:txBody>
      </p:sp>
      <p:sp>
        <p:nvSpPr>
          <p:cNvPr id="29" name="Freeform 29"/>
          <p:cNvSpPr/>
          <p:nvPr/>
        </p:nvSpPr>
        <p:spPr>
          <a:xfrm>
            <a:off x="4724520" y="4417491"/>
            <a:ext cx="609588" cy="767216"/>
          </a:xfrm>
          <a:custGeom>
            <a:avLst/>
            <a:gdLst/>
            <a:ahLst/>
            <a:cxnLst/>
            <a:rect l="l" t="t" r="r" b="b"/>
            <a:pathLst>
              <a:path w="609588" h="767216">
                <a:moveTo>
                  <a:pt x="0" y="0"/>
                </a:moveTo>
                <a:lnTo>
                  <a:pt x="609588" y="0"/>
                </a:lnTo>
                <a:lnTo>
                  <a:pt x="609588" y="767217"/>
                </a:lnTo>
                <a:lnTo>
                  <a:pt x="0" y="767217"/>
                </a:lnTo>
                <a:lnTo>
                  <a:pt x="0" y="0"/>
                </a:lnTo>
                <a:close/>
              </a:path>
            </a:pathLst>
          </a:custGeom>
          <a:blipFill>
            <a:blip r:embed="rId56">
              <a:extLst>
                <a:ext uri="{96DAC541-7B7A-43D3-8B79-37D633B846F1}">
                  <asvg:svgBlip xmlns:asvg="http://schemas.microsoft.com/office/drawing/2016/SVG/main" r:embed="rId57"/>
                </a:ext>
              </a:extLst>
            </a:blip>
            <a:stretch>
              <a:fillRect/>
            </a:stretch>
          </a:blipFill>
        </p:spPr>
        <p:txBody>
          <a:bodyPr/>
          <a:lstStyle/>
          <a:p>
            <a:endParaRPr lang="en-US"/>
          </a:p>
        </p:txBody>
      </p:sp>
      <p:sp>
        <p:nvSpPr>
          <p:cNvPr id="30" name="Freeform 30"/>
          <p:cNvSpPr/>
          <p:nvPr/>
        </p:nvSpPr>
        <p:spPr>
          <a:xfrm>
            <a:off x="13264507" y="5572814"/>
            <a:ext cx="787256" cy="767216"/>
          </a:xfrm>
          <a:custGeom>
            <a:avLst/>
            <a:gdLst/>
            <a:ahLst/>
            <a:cxnLst/>
            <a:rect l="l" t="t" r="r" b="b"/>
            <a:pathLst>
              <a:path w="787256" h="767216">
                <a:moveTo>
                  <a:pt x="0" y="0"/>
                </a:moveTo>
                <a:lnTo>
                  <a:pt x="787255" y="0"/>
                </a:lnTo>
                <a:lnTo>
                  <a:pt x="787255" y="767217"/>
                </a:lnTo>
                <a:lnTo>
                  <a:pt x="0" y="767217"/>
                </a:lnTo>
                <a:lnTo>
                  <a:pt x="0" y="0"/>
                </a:lnTo>
                <a:close/>
              </a:path>
            </a:pathLst>
          </a:custGeom>
          <a:blipFill>
            <a:blip r:embed="rId58">
              <a:extLst>
                <a:ext uri="{96DAC541-7B7A-43D3-8B79-37D633B846F1}">
                  <asvg:svgBlip xmlns:asvg="http://schemas.microsoft.com/office/drawing/2016/SVG/main" r:embed="rId59"/>
                </a:ext>
              </a:extLst>
            </a:blip>
            <a:stretch>
              <a:fillRect/>
            </a:stretch>
          </a:blipFill>
        </p:spPr>
        <p:txBody>
          <a:bodyPr/>
          <a:lstStyle/>
          <a:p>
            <a:endParaRPr lang="en-US"/>
          </a:p>
        </p:txBody>
      </p:sp>
      <p:sp>
        <p:nvSpPr>
          <p:cNvPr id="31" name="Freeform 31"/>
          <p:cNvSpPr/>
          <p:nvPr/>
        </p:nvSpPr>
        <p:spPr>
          <a:xfrm>
            <a:off x="10299344" y="8236144"/>
            <a:ext cx="978628" cy="991244"/>
          </a:xfrm>
          <a:custGeom>
            <a:avLst/>
            <a:gdLst/>
            <a:ahLst/>
            <a:cxnLst/>
            <a:rect l="l" t="t" r="r" b="b"/>
            <a:pathLst>
              <a:path w="978628" h="991244">
                <a:moveTo>
                  <a:pt x="0" y="0"/>
                </a:moveTo>
                <a:lnTo>
                  <a:pt x="978628" y="0"/>
                </a:lnTo>
                <a:lnTo>
                  <a:pt x="978628" y="991244"/>
                </a:lnTo>
                <a:lnTo>
                  <a:pt x="0" y="991244"/>
                </a:lnTo>
                <a:lnTo>
                  <a:pt x="0" y="0"/>
                </a:lnTo>
                <a:close/>
              </a:path>
            </a:pathLst>
          </a:custGeom>
          <a:blipFill>
            <a:blip r:embed="rId60">
              <a:extLst>
                <a:ext uri="{96DAC541-7B7A-43D3-8B79-37D633B846F1}">
                  <asvg:svgBlip xmlns:asvg="http://schemas.microsoft.com/office/drawing/2016/SVG/main" r:embed="rId61"/>
                </a:ext>
              </a:extLst>
            </a:blip>
            <a:stretch>
              <a:fillRect/>
            </a:stretch>
          </a:blipFill>
        </p:spPr>
        <p:txBody>
          <a:bodyPr/>
          <a:lstStyle/>
          <a:p>
            <a:endParaRPr lang="en-US"/>
          </a:p>
        </p:txBody>
      </p:sp>
      <p:sp>
        <p:nvSpPr>
          <p:cNvPr id="32" name="Freeform 32"/>
          <p:cNvSpPr/>
          <p:nvPr/>
        </p:nvSpPr>
        <p:spPr>
          <a:xfrm>
            <a:off x="11712337" y="8298717"/>
            <a:ext cx="899016" cy="887574"/>
          </a:xfrm>
          <a:custGeom>
            <a:avLst/>
            <a:gdLst/>
            <a:ahLst/>
            <a:cxnLst/>
            <a:rect l="l" t="t" r="r" b="b"/>
            <a:pathLst>
              <a:path w="899016" h="887574">
                <a:moveTo>
                  <a:pt x="0" y="0"/>
                </a:moveTo>
                <a:lnTo>
                  <a:pt x="899016" y="0"/>
                </a:lnTo>
                <a:lnTo>
                  <a:pt x="899016" y="887574"/>
                </a:lnTo>
                <a:lnTo>
                  <a:pt x="0" y="887574"/>
                </a:lnTo>
                <a:lnTo>
                  <a:pt x="0" y="0"/>
                </a:lnTo>
                <a:close/>
              </a:path>
            </a:pathLst>
          </a:custGeom>
          <a:blipFill>
            <a:blip r:embed="rId62">
              <a:extLst>
                <a:ext uri="{96DAC541-7B7A-43D3-8B79-37D633B846F1}">
                  <asvg:svgBlip xmlns:asvg="http://schemas.microsoft.com/office/drawing/2016/SVG/main" r:embed="rId63"/>
                </a:ext>
              </a:extLst>
            </a:blip>
            <a:stretch>
              <a:fillRect/>
            </a:stretch>
          </a:blipFill>
        </p:spPr>
        <p:txBody>
          <a:bodyPr/>
          <a:lstStyle/>
          <a:p>
            <a:endParaRPr lang="en-US"/>
          </a:p>
        </p:txBody>
      </p:sp>
      <p:sp>
        <p:nvSpPr>
          <p:cNvPr id="33" name="Freeform 33"/>
          <p:cNvSpPr/>
          <p:nvPr/>
        </p:nvSpPr>
        <p:spPr>
          <a:xfrm>
            <a:off x="11767764" y="5707040"/>
            <a:ext cx="788162" cy="922318"/>
          </a:xfrm>
          <a:custGeom>
            <a:avLst/>
            <a:gdLst/>
            <a:ahLst/>
            <a:cxnLst/>
            <a:rect l="l" t="t" r="r" b="b"/>
            <a:pathLst>
              <a:path w="788162" h="922318">
                <a:moveTo>
                  <a:pt x="0" y="0"/>
                </a:moveTo>
                <a:lnTo>
                  <a:pt x="788162" y="0"/>
                </a:lnTo>
                <a:lnTo>
                  <a:pt x="788162" y="922318"/>
                </a:lnTo>
                <a:lnTo>
                  <a:pt x="0" y="922318"/>
                </a:lnTo>
                <a:lnTo>
                  <a:pt x="0" y="0"/>
                </a:lnTo>
                <a:close/>
              </a:path>
            </a:pathLst>
          </a:custGeom>
          <a:blipFill>
            <a:blip r:embed="rId64">
              <a:extLst>
                <a:ext uri="{96DAC541-7B7A-43D3-8B79-37D633B846F1}">
                  <asvg:svgBlip xmlns:asvg="http://schemas.microsoft.com/office/drawing/2016/SVG/main" r:embed="rId65"/>
                </a:ext>
              </a:extLst>
            </a:blip>
            <a:stretch>
              <a:fillRect/>
            </a:stretch>
          </a:blipFill>
        </p:spPr>
        <p:txBody>
          <a:bodyPr/>
          <a:lstStyle/>
          <a:p>
            <a:endParaRPr lang="en-US"/>
          </a:p>
        </p:txBody>
      </p:sp>
      <p:sp>
        <p:nvSpPr>
          <p:cNvPr id="34" name="Freeform 34"/>
          <p:cNvSpPr/>
          <p:nvPr/>
        </p:nvSpPr>
        <p:spPr>
          <a:xfrm>
            <a:off x="4549848" y="6914222"/>
            <a:ext cx="958932" cy="922318"/>
          </a:xfrm>
          <a:custGeom>
            <a:avLst/>
            <a:gdLst/>
            <a:ahLst/>
            <a:cxnLst/>
            <a:rect l="l" t="t" r="r" b="b"/>
            <a:pathLst>
              <a:path w="958932" h="922318">
                <a:moveTo>
                  <a:pt x="0" y="0"/>
                </a:moveTo>
                <a:lnTo>
                  <a:pt x="958932" y="0"/>
                </a:lnTo>
                <a:lnTo>
                  <a:pt x="958932" y="922317"/>
                </a:lnTo>
                <a:lnTo>
                  <a:pt x="0" y="922317"/>
                </a:lnTo>
                <a:lnTo>
                  <a:pt x="0" y="0"/>
                </a:lnTo>
                <a:close/>
              </a:path>
            </a:pathLst>
          </a:custGeom>
          <a:blipFill>
            <a:blip r:embed="rId66">
              <a:extLst>
                <a:ext uri="{96DAC541-7B7A-43D3-8B79-37D633B846F1}">
                  <asvg:svgBlip xmlns:asvg="http://schemas.microsoft.com/office/drawing/2016/SVG/main" r:embed="rId67"/>
                </a:ext>
              </a:extLst>
            </a:blip>
            <a:stretch>
              <a:fillRect/>
            </a:stretch>
          </a:blipFill>
        </p:spPr>
        <p:txBody>
          <a:bodyPr/>
          <a:lstStyle/>
          <a:p>
            <a:endParaRPr lang="en-US"/>
          </a:p>
        </p:txBody>
      </p:sp>
      <p:sp>
        <p:nvSpPr>
          <p:cNvPr id="35" name="Freeform 35"/>
          <p:cNvSpPr/>
          <p:nvPr/>
        </p:nvSpPr>
        <p:spPr>
          <a:xfrm>
            <a:off x="3000944" y="6918016"/>
            <a:ext cx="926524" cy="950724"/>
          </a:xfrm>
          <a:custGeom>
            <a:avLst/>
            <a:gdLst/>
            <a:ahLst/>
            <a:cxnLst/>
            <a:rect l="l" t="t" r="r" b="b"/>
            <a:pathLst>
              <a:path w="926524" h="950724">
                <a:moveTo>
                  <a:pt x="0" y="0"/>
                </a:moveTo>
                <a:lnTo>
                  <a:pt x="926524" y="0"/>
                </a:lnTo>
                <a:lnTo>
                  <a:pt x="926524" y="950724"/>
                </a:lnTo>
                <a:lnTo>
                  <a:pt x="0" y="950724"/>
                </a:lnTo>
                <a:lnTo>
                  <a:pt x="0" y="0"/>
                </a:lnTo>
                <a:close/>
              </a:path>
            </a:pathLst>
          </a:custGeom>
          <a:blipFill>
            <a:blip r:embed="rId68">
              <a:extLst>
                <a:ext uri="{96DAC541-7B7A-43D3-8B79-37D633B846F1}">
                  <asvg:svgBlip xmlns:asvg="http://schemas.microsoft.com/office/drawing/2016/SVG/main" r:embed="rId69"/>
                </a:ext>
              </a:extLst>
            </a:blip>
            <a:stretch>
              <a:fillRect/>
            </a:stretch>
          </a:blipFill>
        </p:spPr>
        <p:txBody>
          <a:bodyPr/>
          <a:lstStyle/>
          <a:p>
            <a:endParaRPr lang="en-US"/>
          </a:p>
        </p:txBody>
      </p:sp>
      <p:sp>
        <p:nvSpPr>
          <p:cNvPr id="36" name="Freeform 36"/>
          <p:cNvSpPr/>
          <p:nvPr/>
        </p:nvSpPr>
        <p:spPr>
          <a:xfrm>
            <a:off x="1524172" y="7047708"/>
            <a:ext cx="877197" cy="877197"/>
          </a:xfrm>
          <a:custGeom>
            <a:avLst/>
            <a:gdLst/>
            <a:ahLst/>
            <a:cxnLst/>
            <a:rect l="l" t="t" r="r" b="b"/>
            <a:pathLst>
              <a:path w="877197" h="877197">
                <a:moveTo>
                  <a:pt x="0" y="0"/>
                </a:moveTo>
                <a:lnTo>
                  <a:pt x="877197" y="0"/>
                </a:lnTo>
                <a:lnTo>
                  <a:pt x="877197" y="877197"/>
                </a:lnTo>
                <a:lnTo>
                  <a:pt x="0" y="877197"/>
                </a:lnTo>
                <a:lnTo>
                  <a:pt x="0" y="0"/>
                </a:lnTo>
                <a:close/>
              </a:path>
            </a:pathLst>
          </a:custGeom>
          <a:blipFill>
            <a:blip r:embed="rId70">
              <a:extLst>
                <a:ext uri="{96DAC541-7B7A-43D3-8B79-37D633B846F1}">
                  <asvg:svgBlip xmlns:asvg="http://schemas.microsoft.com/office/drawing/2016/SVG/main" r:embed="rId71"/>
                </a:ext>
              </a:extLst>
            </a:blip>
            <a:stretch>
              <a:fillRect/>
            </a:stretch>
          </a:blipFill>
        </p:spPr>
        <p:txBody>
          <a:bodyPr/>
          <a:lstStyle/>
          <a:p>
            <a:endParaRPr lang="en-US"/>
          </a:p>
        </p:txBody>
      </p:sp>
      <p:sp>
        <p:nvSpPr>
          <p:cNvPr id="37" name="TextBox 37"/>
          <p:cNvSpPr txBox="1"/>
          <p:nvPr/>
        </p:nvSpPr>
        <p:spPr>
          <a:xfrm>
            <a:off x="5428329" y="1533139"/>
            <a:ext cx="7431342" cy="797808"/>
          </a:xfrm>
          <a:prstGeom prst="rect">
            <a:avLst/>
          </a:prstGeom>
        </p:spPr>
        <p:txBody>
          <a:bodyPr lIns="0" tIns="0" rIns="0" bIns="0" rtlCol="0" anchor="t">
            <a:spAutoFit/>
          </a:bodyPr>
          <a:lstStyle/>
          <a:p>
            <a:pPr marL="0" lvl="0" indent="0" algn="ctr">
              <a:lnSpc>
                <a:spcPts val="6463"/>
              </a:lnSpc>
              <a:spcBef>
                <a:spcPct val="0"/>
              </a:spcBef>
            </a:pPr>
            <a:r>
              <a:rPr lang="en-US" sz="4683" spc="163">
                <a:solidFill>
                  <a:srgbClr val="010101"/>
                </a:solidFill>
                <a:latin typeface="Archivo Black"/>
              </a:rPr>
              <a:t>RESOURCE PAGE</a:t>
            </a:r>
          </a:p>
        </p:txBody>
      </p:sp>
      <p:sp>
        <p:nvSpPr>
          <p:cNvPr id="38" name="Freeform 38"/>
          <p:cNvSpPr/>
          <p:nvPr/>
        </p:nvSpPr>
        <p:spPr>
          <a:xfrm>
            <a:off x="1556939" y="3207047"/>
            <a:ext cx="811663" cy="811663"/>
          </a:xfrm>
          <a:custGeom>
            <a:avLst/>
            <a:gdLst/>
            <a:ahLst/>
            <a:cxnLst/>
            <a:rect l="l" t="t" r="r" b="b"/>
            <a:pathLst>
              <a:path w="811663" h="811663">
                <a:moveTo>
                  <a:pt x="0" y="0"/>
                </a:moveTo>
                <a:lnTo>
                  <a:pt x="811663" y="0"/>
                </a:lnTo>
                <a:lnTo>
                  <a:pt x="811663" y="811663"/>
                </a:lnTo>
                <a:lnTo>
                  <a:pt x="0" y="811663"/>
                </a:lnTo>
                <a:lnTo>
                  <a:pt x="0" y="0"/>
                </a:lnTo>
                <a:close/>
              </a:path>
            </a:pathLst>
          </a:custGeom>
          <a:blipFill>
            <a:blip r:embed="rId72">
              <a:extLst>
                <a:ext uri="{96DAC541-7B7A-43D3-8B79-37D633B846F1}">
                  <asvg:svgBlip xmlns:asvg="http://schemas.microsoft.com/office/drawing/2016/SVG/main" r:embed="rId73"/>
                </a:ext>
              </a:extLst>
            </a:blip>
            <a:stretch>
              <a:fillRect/>
            </a:stretch>
          </a:blipFill>
        </p:spPr>
        <p:txBody>
          <a:bodyPr/>
          <a:lstStyle/>
          <a:p>
            <a:endParaRPr lang="en-US"/>
          </a:p>
        </p:txBody>
      </p:sp>
      <p:sp>
        <p:nvSpPr>
          <p:cNvPr id="39" name="Freeform 39"/>
          <p:cNvSpPr/>
          <p:nvPr/>
        </p:nvSpPr>
        <p:spPr>
          <a:xfrm>
            <a:off x="14350139" y="7047481"/>
            <a:ext cx="1064254" cy="799158"/>
          </a:xfrm>
          <a:custGeom>
            <a:avLst/>
            <a:gdLst/>
            <a:ahLst/>
            <a:cxnLst/>
            <a:rect l="l" t="t" r="r" b="b"/>
            <a:pathLst>
              <a:path w="1064254" h="799158">
                <a:moveTo>
                  <a:pt x="0" y="0"/>
                </a:moveTo>
                <a:lnTo>
                  <a:pt x="1064254" y="0"/>
                </a:lnTo>
                <a:lnTo>
                  <a:pt x="1064254" y="799158"/>
                </a:lnTo>
                <a:lnTo>
                  <a:pt x="0" y="799158"/>
                </a:lnTo>
                <a:lnTo>
                  <a:pt x="0" y="0"/>
                </a:lnTo>
                <a:close/>
              </a:path>
            </a:pathLst>
          </a:custGeom>
          <a:blipFill>
            <a:blip r:embed="rId74">
              <a:extLst>
                <a:ext uri="{96DAC541-7B7A-43D3-8B79-37D633B846F1}">
                  <asvg:svgBlip xmlns:asvg="http://schemas.microsoft.com/office/drawing/2016/SVG/main" r:embed="rId75"/>
                </a:ext>
              </a:extLst>
            </a:blip>
            <a:stretch>
              <a:fillRect/>
            </a:stretch>
          </a:blipFill>
        </p:spPr>
        <p:txBody>
          <a:bodyPr/>
          <a:lstStyle/>
          <a:p>
            <a:endParaRPr lang="en-US"/>
          </a:p>
        </p:txBody>
      </p:sp>
      <p:sp>
        <p:nvSpPr>
          <p:cNvPr id="40" name="Freeform 40"/>
          <p:cNvSpPr/>
          <p:nvPr/>
        </p:nvSpPr>
        <p:spPr>
          <a:xfrm>
            <a:off x="14531342" y="4378202"/>
            <a:ext cx="701847" cy="977255"/>
          </a:xfrm>
          <a:custGeom>
            <a:avLst/>
            <a:gdLst/>
            <a:ahLst/>
            <a:cxnLst/>
            <a:rect l="l" t="t" r="r" b="b"/>
            <a:pathLst>
              <a:path w="701847" h="977255">
                <a:moveTo>
                  <a:pt x="0" y="0"/>
                </a:moveTo>
                <a:lnTo>
                  <a:pt x="701847" y="0"/>
                </a:lnTo>
                <a:lnTo>
                  <a:pt x="701847" y="977255"/>
                </a:lnTo>
                <a:lnTo>
                  <a:pt x="0" y="977255"/>
                </a:lnTo>
                <a:lnTo>
                  <a:pt x="0" y="0"/>
                </a:lnTo>
                <a:close/>
              </a:path>
            </a:pathLst>
          </a:custGeom>
          <a:blipFill>
            <a:blip r:embed="rId76">
              <a:extLst>
                <a:ext uri="{96DAC541-7B7A-43D3-8B79-37D633B846F1}">
                  <asvg:svgBlip xmlns:asvg="http://schemas.microsoft.com/office/drawing/2016/SVG/main" r:embed="rId77"/>
                </a:ext>
              </a:extLst>
            </a:blip>
            <a:stretch>
              <a:fillRect/>
            </a:stretch>
          </a:blipFill>
        </p:spPr>
        <p:txBody>
          <a:bodyPr/>
          <a:lstStyle/>
          <a:p>
            <a:endParaRPr lang="en-US"/>
          </a:p>
        </p:txBody>
      </p:sp>
      <p:sp>
        <p:nvSpPr>
          <p:cNvPr id="41" name="Freeform 41"/>
          <p:cNvSpPr/>
          <p:nvPr/>
        </p:nvSpPr>
        <p:spPr>
          <a:xfrm>
            <a:off x="5983296" y="7123148"/>
            <a:ext cx="734267" cy="745105"/>
          </a:xfrm>
          <a:custGeom>
            <a:avLst/>
            <a:gdLst/>
            <a:ahLst/>
            <a:cxnLst/>
            <a:rect l="l" t="t" r="r" b="b"/>
            <a:pathLst>
              <a:path w="734267" h="745105">
                <a:moveTo>
                  <a:pt x="0" y="0"/>
                </a:moveTo>
                <a:lnTo>
                  <a:pt x="734266" y="0"/>
                </a:lnTo>
                <a:lnTo>
                  <a:pt x="734266" y="745105"/>
                </a:lnTo>
                <a:lnTo>
                  <a:pt x="0" y="745105"/>
                </a:lnTo>
                <a:lnTo>
                  <a:pt x="0" y="0"/>
                </a:lnTo>
                <a:close/>
              </a:path>
            </a:pathLst>
          </a:custGeom>
          <a:blipFill>
            <a:blip r:embed="rId78">
              <a:extLst>
                <a:ext uri="{96DAC541-7B7A-43D3-8B79-37D633B846F1}">
                  <asvg:svgBlip xmlns:asvg="http://schemas.microsoft.com/office/drawing/2016/SVG/main" r:embed="rId79"/>
                </a:ext>
              </a:extLst>
            </a:blip>
            <a:stretch>
              <a:fillRect/>
            </a:stretch>
          </a:blipFill>
        </p:spPr>
        <p:txBody>
          <a:bodyPr/>
          <a:lstStyle/>
          <a:p>
            <a:endParaRPr lang="en-US"/>
          </a:p>
        </p:txBody>
      </p:sp>
      <p:sp>
        <p:nvSpPr>
          <p:cNvPr id="42" name="Freeform 42"/>
          <p:cNvSpPr/>
          <p:nvPr/>
        </p:nvSpPr>
        <p:spPr>
          <a:xfrm>
            <a:off x="14308171" y="8247738"/>
            <a:ext cx="1148191" cy="989531"/>
          </a:xfrm>
          <a:custGeom>
            <a:avLst/>
            <a:gdLst/>
            <a:ahLst/>
            <a:cxnLst/>
            <a:rect l="l" t="t" r="r" b="b"/>
            <a:pathLst>
              <a:path w="1148191" h="989531">
                <a:moveTo>
                  <a:pt x="0" y="0"/>
                </a:moveTo>
                <a:lnTo>
                  <a:pt x="1148190" y="0"/>
                </a:lnTo>
                <a:lnTo>
                  <a:pt x="1148190" y="989532"/>
                </a:lnTo>
                <a:lnTo>
                  <a:pt x="0" y="989532"/>
                </a:lnTo>
                <a:lnTo>
                  <a:pt x="0" y="0"/>
                </a:lnTo>
                <a:close/>
              </a:path>
            </a:pathLst>
          </a:custGeom>
          <a:blipFill>
            <a:blip r:embed="rId80">
              <a:extLst>
                <a:ext uri="{96DAC541-7B7A-43D3-8B79-37D633B846F1}">
                  <asvg:svgBlip xmlns:asvg="http://schemas.microsoft.com/office/drawing/2016/SVG/main" r:embed="rId81"/>
                </a:ext>
              </a:extLst>
            </a:blip>
            <a:stretch>
              <a:fillRect/>
            </a:stretch>
          </a:blipFill>
        </p:spPr>
        <p:txBody>
          <a:bodyPr/>
          <a:lstStyle/>
          <a:p>
            <a:endParaRPr lang="en-US"/>
          </a:p>
        </p:txBody>
      </p:sp>
      <p:sp>
        <p:nvSpPr>
          <p:cNvPr id="43" name="Freeform 43"/>
          <p:cNvSpPr/>
          <p:nvPr/>
        </p:nvSpPr>
        <p:spPr>
          <a:xfrm>
            <a:off x="9154795" y="8289530"/>
            <a:ext cx="884472" cy="884472"/>
          </a:xfrm>
          <a:custGeom>
            <a:avLst/>
            <a:gdLst/>
            <a:ahLst/>
            <a:cxnLst/>
            <a:rect l="l" t="t" r="r" b="b"/>
            <a:pathLst>
              <a:path w="884472" h="884472">
                <a:moveTo>
                  <a:pt x="0" y="0"/>
                </a:moveTo>
                <a:lnTo>
                  <a:pt x="884472" y="0"/>
                </a:lnTo>
                <a:lnTo>
                  <a:pt x="884472" y="884472"/>
                </a:lnTo>
                <a:lnTo>
                  <a:pt x="0" y="884472"/>
                </a:lnTo>
                <a:lnTo>
                  <a:pt x="0" y="0"/>
                </a:lnTo>
                <a:close/>
              </a:path>
            </a:pathLst>
          </a:custGeom>
          <a:blipFill>
            <a:blip r:embed="rId82">
              <a:extLst>
                <a:ext uri="{96DAC541-7B7A-43D3-8B79-37D633B846F1}">
                  <asvg:svgBlip xmlns:asvg="http://schemas.microsoft.com/office/drawing/2016/SVG/main" r:embed="rId83"/>
                </a:ext>
              </a:extLst>
            </a:blip>
            <a:stretch>
              <a:fillRect/>
            </a:stretch>
          </a:blipFill>
        </p:spPr>
        <p:txBody>
          <a:bodyPr/>
          <a:lstStyle/>
          <a:p>
            <a:endParaRPr lang="en-US"/>
          </a:p>
        </p:txBody>
      </p:sp>
      <p:sp>
        <p:nvSpPr>
          <p:cNvPr id="44" name="Freeform 44"/>
          <p:cNvSpPr/>
          <p:nvPr/>
        </p:nvSpPr>
        <p:spPr>
          <a:xfrm>
            <a:off x="7615465" y="6927753"/>
            <a:ext cx="1023765" cy="1040796"/>
          </a:xfrm>
          <a:custGeom>
            <a:avLst/>
            <a:gdLst/>
            <a:ahLst/>
            <a:cxnLst/>
            <a:rect l="l" t="t" r="r" b="b"/>
            <a:pathLst>
              <a:path w="1023765" h="1040796">
                <a:moveTo>
                  <a:pt x="0" y="0"/>
                </a:moveTo>
                <a:lnTo>
                  <a:pt x="1023765" y="0"/>
                </a:lnTo>
                <a:lnTo>
                  <a:pt x="1023765" y="1040796"/>
                </a:lnTo>
                <a:lnTo>
                  <a:pt x="0" y="1040796"/>
                </a:lnTo>
                <a:lnTo>
                  <a:pt x="0" y="0"/>
                </a:lnTo>
                <a:close/>
              </a:path>
            </a:pathLst>
          </a:custGeom>
          <a:blipFill>
            <a:blip r:embed="rId84">
              <a:extLst>
                <a:ext uri="{96DAC541-7B7A-43D3-8B79-37D633B846F1}">
                  <asvg:svgBlip xmlns:asvg="http://schemas.microsoft.com/office/drawing/2016/SVG/main" r:embed="rId85"/>
                </a:ext>
              </a:extLst>
            </a:blip>
            <a:stretch>
              <a:fillRect/>
            </a:stretch>
          </a:blipFill>
        </p:spPr>
        <p:txBody>
          <a:bodyPr/>
          <a:lstStyle/>
          <a:p>
            <a:endParaRPr lang="en-US"/>
          </a:p>
        </p:txBody>
      </p:sp>
      <p:sp>
        <p:nvSpPr>
          <p:cNvPr id="45" name="Freeform 45"/>
          <p:cNvSpPr/>
          <p:nvPr/>
        </p:nvSpPr>
        <p:spPr>
          <a:xfrm>
            <a:off x="14531342" y="5628671"/>
            <a:ext cx="1027960" cy="1043133"/>
          </a:xfrm>
          <a:custGeom>
            <a:avLst/>
            <a:gdLst/>
            <a:ahLst/>
            <a:cxnLst/>
            <a:rect l="l" t="t" r="r" b="b"/>
            <a:pathLst>
              <a:path w="1027960" h="1043133">
                <a:moveTo>
                  <a:pt x="0" y="0"/>
                </a:moveTo>
                <a:lnTo>
                  <a:pt x="1027960" y="0"/>
                </a:lnTo>
                <a:lnTo>
                  <a:pt x="1027960" y="1043133"/>
                </a:lnTo>
                <a:lnTo>
                  <a:pt x="0" y="1043133"/>
                </a:lnTo>
                <a:lnTo>
                  <a:pt x="0" y="0"/>
                </a:lnTo>
                <a:close/>
              </a:path>
            </a:pathLst>
          </a:custGeom>
          <a:blipFill>
            <a:blip r:embed="rId86">
              <a:extLst>
                <a:ext uri="{96DAC541-7B7A-43D3-8B79-37D633B846F1}">
                  <asvg:svgBlip xmlns:asvg="http://schemas.microsoft.com/office/drawing/2016/SVG/main" r:embed="rId87"/>
                </a:ext>
              </a:extLst>
            </a:blip>
            <a:stretch>
              <a:fillRect/>
            </a:stretch>
          </a:blipFill>
        </p:spPr>
        <p:txBody>
          <a:bodyPr/>
          <a:lstStyle/>
          <a:p>
            <a:endParaRPr lang="en-US"/>
          </a:p>
        </p:txBody>
      </p:sp>
      <p:sp>
        <p:nvSpPr>
          <p:cNvPr id="46" name="Freeform 46"/>
          <p:cNvSpPr/>
          <p:nvPr/>
        </p:nvSpPr>
        <p:spPr>
          <a:xfrm>
            <a:off x="5955642" y="2925089"/>
            <a:ext cx="789574" cy="975879"/>
          </a:xfrm>
          <a:custGeom>
            <a:avLst/>
            <a:gdLst/>
            <a:ahLst/>
            <a:cxnLst/>
            <a:rect l="l" t="t" r="r" b="b"/>
            <a:pathLst>
              <a:path w="789574" h="975879">
                <a:moveTo>
                  <a:pt x="0" y="0"/>
                </a:moveTo>
                <a:lnTo>
                  <a:pt x="789574" y="0"/>
                </a:lnTo>
                <a:lnTo>
                  <a:pt x="789574" y="975878"/>
                </a:lnTo>
                <a:lnTo>
                  <a:pt x="0" y="975878"/>
                </a:lnTo>
                <a:lnTo>
                  <a:pt x="0" y="0"/>
                </a:lnTo>
                <a:close/>
              </a:path>
            </a:pathLst>
          </a:custGeom>
          <a:blipFill>
            <a:blip r:embed="rId88">
              <a:extLst>
                <a:ext uri="{96DAC541-7B7A-43D3-8B79-37D633B846F1}">
                  <asvg:svgBlip xmlns:asvg="http://schemas.microsoft.com/office/drawing/2016/SVG/main" r:embed="rId89"/>
                </a:ext>
              </a:extLst>
            </a:blip>
            <a:stretch>
              <a:fillRect/>
            </a:stretch>
          </a:blipFill>
        </p:spPr>
        <p:txBody>
          <a:bodyPr/>
          <a:lstStyle/>
          <a:p>
            <a:endParaRPr lang="en-US"/>
          </a:p>
        </p:txBody>
      </p:sp>
      <p:sp>
        <p:nvSpPr>
          <p:cNvPr id="47" name="Freeform 47"/>
          <p:cNvSpPr/>
          <p:nvPr/>
        </p:nvSpPr>
        <p:spPr>
          <a:xfrm>
            <a:off x="8905425" y="3007423"/>
            <a:ext cx="1181705" cy="887353"/>
          </a:xfrm>
          <a:custGeom>
            <a:avLst/>
            <a:gdLst/>
            <a:ahLst/>
            <a:cxnLst/>
            <a:rect l="l" t="t" r="r" b="b"/>
            <a:pathLst>
              <a:path w="1181705" h="887353">
                <a:moveTo>
                  <a:pt x="0" y="0"/>
                </a:moveTo>
                <a:lnTo>
                  <a:pt x="1181705" y="0"/>
                </a:lnTo>
                <a:lnTo>
                  <a:pt x="1181705" y="887353"/>
                </a:lnTo>
                <a:lnTo>
                  <a:pt x="0" y="887353"/>
                </a:lnTo>
                <a:lnTo>
                  <a:pt x="0" y="0"/>
                </a:lnTo>
                <a:close/>
              </a:path>
            </a:pathLst>
          </a:custGeom>
          <a:blipFill>
            <a:blip r:embed="rId74">
              <a:extLst>
                <a:ext uri="{96DAC541-7B7A-43D3-8B79-37D633B846F1}">
                  <asvg:svgBlip xmlns:asvg="http://schemas.microsoft.com/office/drawing/2016/SVG/main" r:embed="rId75"/>
                </a:ext>
              </a:extLst>
            </a:blip>
            <a:stretch>
              <a:fillRect/>
            </a:stretch>
          </a:blipFill>
        </p:spPr>
        <p:txBody>
          <a:bodyPr/>
          <a:lstStyle/>
          <a:p>
            <a:endParaRPr lang="en-US"/>
          </a:p>
        </p:txBody>
      </p:sp>
      <p:sp>
        <p:nvSpPr>
          <p:cNvPr id="48" name="Freeform 48"/>
          <p:cNvSpPr/>
          <p:nvPr/>
        </p:nvSpPr>
        <p:spPr>
          <a:xfrm>
            <a:off x="11744428" y="2989914"/>
            <a:ext cx="964077" cy="978307"/>
          </a:xfrm>
          <a:custGeom>
            <a:avLst/>
            <a:gdLst/>
            <a:ahLst/>
            <a:cxnLst/>
            <a:rect l="l" t="t" r="r" b="b"/>
            <a:pathLst>
              <a:path w="964077" h="978307">
                <a:moveTo>
                  <a:pt x="0" y="0"/>
                </a:moveTo>
                <a:lnTo>
                  <a:pt x="964077" y="0"/>
                </a:lnTo>
                <a:lnTo>
                  <a:pt x="964077" y="978307"/>
                </a:lnTo>
                <a:lnTo>
                  <a:pt x="0" y="978307"/>
                </a:lnTo>
                <a:lnTo>
                  <a:pt x="0" y="0"/>
                </a:lnTo>
                <a:close/>
              </a:path>
            </a:pathLst>
          </a:custGeom>
          <a:blipFill>
            <a:blip r:embed="rId78">
              <a:extLst>
                <a:ext uri="{96DAC541-7B7A-43D3-8B79-37D633B846F1}">
                  <asvg:svgBlip xmlns:asvg="http://schemas.microsoft.com/office/drawing/2016/SVG/main" r:embed="rId79"/>
                </a:ext>
              </a:extLst>
            </a:blip>
            <a:stretch>
              <a:fillRect/>
            </a:stretch>
          </a:blipFill>
        </p:spPr>
        <p:txBody>
          <a:bodyPr/>
          <a:lstStyle/>
          <a:p>
            <a:endParaRPr lang="en-US"/>
          </a:p>
        </p:txBody>
      </p:sp>
      <p:sp>
        <p:nvSpPr>
          <p:cNvPr id="49" name="Freeform 49"/>
          <p:cNvSpPr/>
          <p:nvPr/>
        </p:nvSpPr>
        <p:spPr>
          <a:xfrm>
            <a:off x="2924660" y="2948351"/>
            <a:ext cx="1079092" cy="1061434"/>
          </a:xfrm>
          <a:custGeom>
            <a:avLst/>
            <a:gdLst/>
            <a:ahLst/>
            <a:cxnLst/>
            <a:rect l="l" t="t" r="r" b="b"/>
            <a:pathLst>
              <a:path w="1079092" h="1061434">
                <a:moveTo>
                  <a:pt x="0" y="0"/>
                </a:moveTo>
                <a:lnTo>
                  <a:pt x="1079092" y="0"/>
                </a:lnTo>
                <a:lnTo>
                  <a:pt x="1079092" y="1061434"/>
                </a:lnTo>
                <a:lnTo>
                  <a:pt x="0" y="1061434"/>
                </a:lnTo>
                <a:lnTo>
                  <a:pt x="0" y="0"/>
                </a:lnTo>
                <a:close/>
              </a:path>
            </a:pathLst>
          </a:custGeom>
          <a:blipFill>
            <a:blip r:embed="rId90">
              <a:extLst>
                <a:ext uri="{96DAC541-7B7A-43D3-8B79-37D633B846F1}">
                  <asvg:svgBlip xmlns:asvg="http://schemas.microsoft.com/office/drawing/2016/SVG/main" r:embed="rId91"/>
                </a:ext>
              </a:extLst>
            </a:blip>
            <a:stretch>
              <a:fillRect/>
            </a:stretch>
          </a:blipFill>
        </p:spPr>
        <p:txBody>
          <a:bodyPr/>
          <a:lstStyle/>
          <a:p>
            <a:endParaRPr lang="en-US"/>
          </a:p>
        </p:txBody>
      </p:sp>
      <p:sp>
        <p:nvSpPr>
          <p:cNvPr id="50" name="Freeform 50"/>
          <p:cNvSpPr/>
          <p:nvPr/>
        </p:nvSpPr>
        <p:spPr>
          <a:xfrm>
            <a:off x="7314188" y="2906412"/>
            <a:ext cx="1236499" cy="858804"/>
          </a:xfrm>
          <a:custGeom>
            <a:avLst/>
            <a:gdLst/>
            <a:ahLst/>
            <a:cxnLst/>
            <a:rect l="l" t="t" r="r" b="b"/>
            <a:pathLst>
              <a:path w="1236499" h="858804">
                <a:moveTo>
                  <a:pt x="0" y="0"/>
                </a:moveTo>
                <a:lnTo>
                  <a:pt x="1236498" y="0"/>
                </a:lnTo>
                <a:lnTo>
                  <a:pt x="1236498" y="858804"/>
                </a:lnTo>
                <a:lnTo>
                  <a:pt x="0" y="858804"/>
                </a:lnTo>
                <a:lnTo>
                  <a:pt x="0" y="0"/>
                </a:lnTo>
                <a:close/>
              </a:path>
            </a:pathLst>
          </a:custGeom>
          <a:blipFill>
            <a:blip r:embed="rId92">
              <a:extLst>
                <a:ext uri="{96DAC541-7B7A-43D3-8B79-37D633B846F1}">
                  <asvg:svgBlip xmlns:asvg="http://schemas.microsoft.com/office/drawing/2016/SVG/main" r:embed="rId93"/>
                </a:ext>
              </a:extLst>
            </a:blip>
            <a:stretch>
              <a:fillRect/>
            </a:stretch>
          </a:blipFill>
        </p:spPr>
        <p:txBody>
          <a:bodyPr/>
          <a:lstStyle/>
          <a:p>
            <a:endParaRPr lang="en-US"/>
          </a:p>
        </p:txBody>
      </p:sp>
      <p:sp>
        <p:nvSpPr>
          <p:cNvPr id="51" name="Freeform 51"/>
          <p:cNvSpPr/>
          <p:nvPr/>
        </p:nvSpPr>
        <p:spPr>
          <a:xfrm>
            <a:off x="4507710" y="2906412"/>
            <a:ext cx="1043208" cy="1029931"/>
          </a:xfrm>
          <a:custGeom>
            <a:avLst/>
            <a:gdLst/>
            <a:ahLst/>
            <a:cxnLst/>
            <a:rect l="l" t="t" r="r" b="b"/>
            <a:pathLst>
              <a:path w="1043208" h="1029931">
                <a:moveTo>
                  <a:pt x="0" y="0"/>
                </a:moveTo>
                <a:lnTo>
                  <a:pt x="1043208" y="0"/>
                </a:lnTo>
                <a:lnTo>
                  <a:pt x="1043208" y="1029930"/>
                </a:lnTo>
                <a:lnTo>
                  <a:pt x="0" y="1029930"/>
                </a:lnTo>
                <a:lnTo>
                  <a:pt x="0" y="0"/>
                </a:lnTo>
                <a:close/>
              </a:path>
            </a:pathLst>
          </a:custGeom>
          <a:blipFill>
            <a:blip r:embed="rId94">
              <a:extLst>
                <a:ext uri="{96DAC541-7B7A-43D3-8B79-37D633B846F1}">
                  <asvg:svgBlip xmlns:asvg="http://schemas.microsoft.com/office/drawing/2016/SVG/main" r:embed="rId95"/>
                </a:ext>
              </a:extLst>
            </a:blip>
            <a:stretch>
              <a:fillRect/>
            </a:stretch>
          </a:blipFill>
        </p:spPr>
        <p:txBody>
          <a:bodyPr/>
          <a:lstStyle/>
          <a:p>
            <a:endParaRPr lang="en-US"/>
          </a:p>
        </p:txBody>
      </p:sp>
      <p:sp>
        <p:nvSpPr>
          <p:cNvPr id="52" name="Freeform 52"/>
          <p:cNvSpPr/>
          <p:nvPr/>
        </p:nvSpPr>
        <p:spPr>
          <a:xfrm>
            <a:off x="10546588" y="2987227"/>
            <a:ext cx="893040" cy="1072428"/>
          </a:xfrm>
          <a:custGeom>
            <a:avLst/>
            <a:gdLst/>
            <a:ahLst/>
            <a:cxnLst/>
            <a:rect l="l" t="t" r="r" b="b"/>
            <a:pathLst>
              <a:path w="893040" h="1072428">
                <a:moveTo>
                  <a:pt x="0" y="0"/>
                </a:moveTo>
                <a:lnTo>
                  <a:pt x="893040" y="0"/>
                </a:lnTo>
                <a:lnTo>
                  <a:pt x="893040" y="1072428"/>
                </a:lnTo>
                <a:lnTo>
                  <a:pt x="0" y="1072428"/>
                </a:lnTo>
                <a:lnTo>
                  <a:pt x="0" y="0"/>
                </a:lnTo>
                <a:close/>
              </a:path>
            </a:pathLst>
          </a:custGeom>
          <a:blipFill>
            <a:blip r:embed="rId96">
              <a:extLst>
                <a:ext uri="{96DAC541-7B7A-43D3-8B79-37D633B846F1}">
                  <asvg:svgBlip xmlns:asvg="http://schemas.microsoft.com/office/drawing/2016/SVG/main" r:embed="rId97"/>
                </a:ext>
              </a:extLst>
            </a:blip>
            <a:stretch>
              <a:fillRect/>
            </a:stretch>
          </a:blipFill>
        </p:spPr>
        <p:txBody>
          <a:bodyPr/>
          <a:lstStyle/>
          <a:p>
            <a:endParaRPr lang="en-US"/>
          </a:p>
        </p:txBody>
      </p:sp>
      <p:sp>
        <p:nvSpPr>
          <p:cNvPr id="53" name="Freeform 53"/>
          <p:cNvSpPr/>
          <p:nvPr/>
        </p:nvSpPr>
        <p:spPr>
          <a:xfrm>
            <a:off x="14531342" y="3003043"/>
            <a:ext cx="1023765" cy="1040796"/>
          </a:xfrm>
          <a:custGeom>
            <a:avLst/>
            <a:gdLst/>
            <a:ahLst/>
            <a:cxnLst/>
            <a:rect l="l" t="t" r="r" b="b"/>
            <a:pathLst>
              <a:path w="1023765" h="1040796">
                <a:moveTo>
                  <a:pt x="0" y="0"/>
                </a:moveTo>
                <a:lnTo>
                  <a:pt x="1023766" y="0"/>
                </a:lnTo>
                <a:lnTo>
                  <a:pt x="1023766" y="1040796"/>
                </a:lnTo>
                <a:lnTo>
                  <a:pt x="0" y="1040796"/>
                </a:lnTo>
                <a:lnTo>
                  <a:pt x="0" y="0"/>
                </a:lnTo>
                <a:close/>
              </a:path>
            </a:pathLst>
          </a:custGeom>
          <a:blipFill>
            <a:blip r:embed="rId84">
              <a:extLst>
                <a:ext uri="{96DAC541-7B7A-43D3-8B79-37D633B846F1}">
                  <asvg:svgBlip xmlns:asvg="http://schemas.microsoft.com/office/drawing/2016/SVG/main" r:embed="rId85"/>
                </a:ext>
              </a:extLst>
            </a:blip>
            <a:stretch>
              <a:fillRect/>
            </a:stretch>
          </a:blipFill>
        </p:spPr>
        <p:txBody>
          <a:bodyPr/>
          <a:lstStyle/>
          <a:p>
            <a:endParaRPr lang="en-US"/>
          </a:p>
        </p:txBody>
      </p:sp>
      <p:sp>
        <p:nvSpPr>
          <p:cNvPr id="54" name="Freeform 54"/>
          <p:cNvSpPr/>
          <p:nvPr/>
        </p:nvSpPr>
        <p:spPr>
          <a:xfrm>
            <a:off x="13260955" y="2906412"/>
            <a:ext cx="980529" cy="1070022"/>
          </a:xfrm>
          <a:custGeom>
            <a:avLst/>
            <a:gdLst/>
            <a:ahLst/>
            <a:cxnLst/>
            <a:rect l="l" t="t" r="r" b="b"/>
            <a:pathLst>
              <a:path w="980529" h="1070022">
                <a:moveTo>
                  <a:pt x="0" y="0"/>
                </a:moveTo>
                <a:lnTo>
                  <a:pt x="980529" y="0"/>
                </a:lnTo>
                <a:lnTo>
                  <a:pt x="980529" y="1070021"/>
                </a:lnTo>
                <a:lnTo>
                  <a:pt x="0" y="1070021"/>
                </a:lnTo>
                <a:lnTo>
                  <a:pt x="0" y="0"/>
                </a:lnTo>
                <a:close/>
              </a:path>
            </a:pathLst>
          </a:custGeom>
          <a:blipFill>
            <a:blip r:embed="rId98">
              <a:extLst>
                <a:ext uri="{96DAC541-7B7A-43D3-8B79-37D633B846F1}">
                  <asvg:svgBlip xmlns:asvg="http://schemas.microsoft.com/office/drawing/2016/SVG/main" r:embed="rId99"/>
                </a:ext>
              </a:extLst>
            </a:blip>
            <a:stretch>
              <a:fillRect/>
            </a:stretch>
          </a:blipFill>
        </p:spPr>
        <p:txBody>
          <a:bodyPr/>
          <a:lstStyle/>
          <a:p>
            <a:endParaRPr lang="en-US"/>
          </a:p>
        </p:txBody>
      </p:sp>
      <p:sp>
        <p:nvSpPr>
          <p:cNvPr id="55" name="Footer Placeholder 54">
            <a:extLst>
              <a:ext uri="{FF2B5EF4-FFF2-40B4-BE49-F238E27FC236}">
                <a16:creationId xmlns:a16="http://schemas.microsoft.com/office/drawing/2014/main" id="{A4669698-1FB7-7192-92E6-ACAEFF3AF252}"/>
              </a:ext>
            </a:extLst>
          </p:cNvPr>
          <p:cNvSpPr>
            <a:spLocks noGrp="1"/>
          </p:cNvSpPr>
          <p:nvPr>
            <p:ph type="ftr" sz="quarter" idx="11"/>
          </p:nvPr>
        </p:nvSpPr>
        <p:spPr/>
        <p:txBody>
          <a:bodyPr/>
          <a:lstStyle/>
          <a:p>
            <a:r>
              <a:rPr lang="en-US"/>
              <a:t>Team Hafnium Capstone Project -Azubi Africa </a:t>
            </a:r>
          </a:p>
        </p:txBody>
      </p:sp>
      <p:sp>
        <p:nvSpPr>
          <p:cNvPr id="56" name="Slide Number Placeholder 55">
            <a:extLst>
              <a:ext uri="{FF2B5EF4-FFF2-40B4-BE49-F238E27FC236}">
                <a16:creationId xmlns:a16="http://schemas.microsoft.com/office/drawing/2014/main" id="{A836F236-277E-BDD1-9CCA-A96F25D893FC}"/>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22696"/>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txBody>
          <a:bodyPr/>
          <a:lstStyle/>
          <a:p>
            <a:endParaRPr lang="en-US"/>
          </a:p>
        </p:txBody>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txBody>
            <a:bodyPr/>
            <a:lstStyle/>
            <a:p>
              <a:endParaRPr lang="en-US"/>
            </a:p>
          </p:txBody>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txBody>
            <a:bodyPr/>
            <a:lstStyle/>
            <a:p>
              <a:endParaRPr lang="en-US"/>
            </a:p>
          </p:txBody>
        </p:sp>
      </p:grpSp>
      <p:grpSp>
        <p:nvGrpSpPr>
          <p:cNvPr id="23" name="Group 22">
            <a:extLst>
              <a:ext uri="{FF2B5EF4-FFF2-40B4-BE49-F238E27FC236}">
                <a16:creationId xmlns:a16="http://schemas.microsoft.com/office/drawing/2014/main" id="{18309F00-FD8F-C986-1E9B-F76AE4F2DAE1}"/>
              </a:ext>
            </a:extLst>
          </p:cNvPr>
          <p:cNvGrpSpPr/>
          <p:nvPr/>
        </p:nvGrpSpPr>
        <p:grpSpPr>
          <a:xfrm>
            <a:off x="1069368" y="3684414"/>
            <a:ext cx="1828744" cy="1828744"/>
            <a:chOff x="2122031" y="4270779"/>
            <a:chExt cx="1828744" cy="1828744"/>
          </a:xfrm>
        </p:grpSpPr>
        <p:grpSp>
          <p:nvGrpSpPr>
            <p:cNvPr id="7" name="Group 7"/>
            <p:cNvGrpSpPr/>
            <p:nvPr/>
          </p:nvGrpSpPr>
          <p:grpSpPr>
            <a:xfrm>
              <a:off x="2122031" y="4270779"/>
              <a:ext cx="1828744" cy="182874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txBody>
              <a:bodyPr/>
              <a:lstStyle/>
              <a:p>
                <a:endParaRPr lang="en-US"/>
              </a:p>
            </p:txBody>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2456932" y="4728682"/>
              <a:ext cx="1236499" cy="858804"/>
            </a:xfrm>
            <a:custGeom>
              <a:avLst/>
              <a:gdLst/>
              <a:ahLst/>
              <a:cxnLst/>
              <a:rect l="l" t="t" r="r" b="b"/>
              <a:pathLst>
                <a:path w="1236499" h="858804">
                  <a:moveTo>
                    <a:pt x="0" y="0"/>
                  </a:moveTo>
                  <a:lnTo>
                    <a:pt x="1236498" y="0"/>
                  </a:lnTo>
                  <a:lnTo>
                    <a:pt x="1236498" y="858804"/>
                  </a:lnTo>
                  <a:lnTo>
                    <a:pt x="0" y="8588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grpSp>
        <p:nvGrpSpPr>
          <p:cNvPr id="24" name="Group 23">
            <a:extLst>
              <a:ext uri="{FF2B5EF4-FFF2-40B4-BE49-F238E27FC236}">
                <a16:creationId xmlns:a16="http://schemas.microsoft.com/office/drawing/2014/main" id="{2551BC13-4582-294B-EDB6-AEEA759BE663}"/>
              </a:ext>
            </a:extLst>
          </p:cNvPr>
          <p:cNvGrpSpPr/>
          <p:nvPr/>
        </p:nvGrpSpPr>
        <p:grpSpPr>
          <a:xfrm>
            <a:off x="1240812" y="6528521"/>
            <a:ext cx="1828744" cy="1828744"/>
            <a:chOff x="2122031" y="6625687"/>
            <a:chExt cx="1828744" cy="1828744"/>
          </a:xfrm>
        </p:grpSpPr>
        <p:grpSp>
          <p:nvGrpSpPr>
            <p:cNvPr id="11" name="Group 11"/>
            <p:cNvGrpSpPr/>
            <p:nvPr/>
          </p:nvGrpSpPr>
          <p:grpSpPr>
            <a:xfrm>
              <a:off x="2122031" y="6625687"/>
              <a:ext cx="1828744" cy="182874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txBody>
              <a:bodyPr/>
              <a:lstStyle/>
              <a:p>
                <a:endParaRPr lang="en-US"/>
              </a:p>
            </p:txBody>
          </p:sp>
          <p:sp>
            <p:nvSpPr>
              <p:cNvPr id="13" name="TextBox 13"/>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4" name="Freeform 14"/>
            <p:cNvSpPr/>
            <p:nvPr/>
          </p:nvSpPr>
          <p:spPr>
            <a:xfrm>
              <a:off x="2534454" y="6995257"/>
              <a:ext cx="1043208" cy="1029931"/>
            </a:xfrm>
            <a:custGeom>
              <a:avLst/>
              <a:gdLst/>
              <a:ahLst/>
              <a:cxnLst/>
              <a:rect l="l" t="t" r="r" b="b"/>
              <a:pathLst>
                <a:path w="1043208" h="1029931">
                  <a:moveTo>
                    <a:pt x="0" y="0"/>
                  </a:moveTo>
                  <a:lnTo>
                    <a:pt x="1043208" y="0"/>
                  </a:lnTo>
                  <a:lnTo>
                    <a:pt x="1043208" y="1029931"/>
                  </a:lnTo>
                  <a:lnTo>
                    <a:pt x="0" y="10299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grpSp>
        <p:nvGrpSpPr>
          <p:cNvPr id="15" name="Group 15"/>
          <p:cNvGrpSpPr/>
          <p:nvPr/>
        </p:nvGrpSpPr>
        <p:grpSpPr>
          <a:xfrm>
            <a:off x="-3733800" y="219234"/>
            <a:ext cx="15859325" cy="2258023"/>
            <a:chOff x="0" y="0"/>
            <a:chExt cx="1537211" cy="218865"/>
          </a:xfrm>
        </p:grpSpPr>
        <p:sp>
          <p:nvSpPr>
            <p:cNvPr id="16" name="Freeform 16"/>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txBody>
            <a:bodyPr/>
            <a:lstStyle/>
            <a:p>
              <a:endParaRPr lang="en-US"/>
            </a:p>
          </p:txBody>
        </p:sp>
        <p:sp>
          <p:nvSpPr>
            <p:cNvPr id="17" name="TextBox 17"/>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8" name="TextBox 18"/>
          <p:cNvSpPr txBox="1"/>
          <p:nvPr/>
        </p:nvSpPr>
        <p:spPr>
          <a:xfrm>
            <a:off x="3670684" y="4686300"/>
            <a:ext cx="7132181" cy="3150991"/>
          </a:xfrm>
          <a:prstGeom prst="rect">
            <a:avLst/>
          </a:prstGeom>
        </p:spPr>
        <p:txBody>
          <a:bodyPr lIns="0" tIns="0" rIns="0" bIns="0" rtlCol="0" anchor="t">
            <a:spAutoFit/>
          </a:bodyPr>
          <a:lstStyle/>
          <a:p>
            <a:pPr marL="0" lvl="0" indent="0" algn="l">
              <a:lnSpc>
                <a:spcPts val="3050"/>
              </a:lnSpc>
              <a:spcBef>
                <a:spcPct val="0"/>
              </a:spcBef>
            </a:pPr>
            <a:r>
              <a:rPr lang="en-US" sz="2210" spc="216" dirty="0">
                <a:solidFill>
                  <a:srgbClr val="231F20"/>
                </a:solidFill>
                <a:latin typeface="Montserrat Light"/>
              </a:rPr>
              <a:t>Team Lead: </a:t>
            </a:r>
          </a:p>
          <a:p>
            <a:pPr marL="342900" lvl="0" indent="-342900" algn="l">
              <a:lnSpc>
                <a:spcPts val="3050"/>
              </a:lnSpc>
              <a:spcBef>
                <a:spcPct val="0"/>
              </a:spcBef>
              <a:buFont typeface="Arial" panose="020B0604020202020204" pitchFamily="34" charset="0"/>
              <a:buChar char="•"/>
            </a:pPr>
            <a:r>
              <a:rPr lang="en-US" sz="2210" b="1" spc="216" dirty="0" err="1">
                <a:solidFill>
                  <a:srgbClr val="231F20"/>
                </a:solidFill>
                <a:latin typeface="Montserrat Light"/>
              </a:rPr>
              <a:t>Babana</a:t>
            </a:r>
            <a:r>
              <a:rPr lang="en-US" sz="2210" b="1" spc="216" dirty="0">
                <a:solidFill>
                  <a:srgbClr val="231F20"/>
                </a:solidFill>
                <a:latin typeface="Montserrat Light"/>
              </a:rPr>
              <a:t> </a:t>
            </a:r>
            <a:r>
              <a:rPr lang="en-US" sz="2210" b="1" spc="216" dirty="0" err="1">
                <a:solidFill>
                  <a:srgbClr val="231F20"/>
                </a:solidFill>
                <a:latin typeface="Montserrat Light"/>
              </a:rPr>
              <a:t>Issahak</a:t>
            </a:r>
            <a:r>
              <a:rPr lang="en-US" sz="2210" b="1" spc="216" dirty="0">
                <a:solidFill>
                  <a:srgbClr val="231F20"/>
                </a:solidFill>
                <a:latin typeface="Montserrat Light"/>
              </a:rPr>
              <a:t> Ibrahim</a:t>
            </a:r>
          </a:p>
          <a:p>
            <a:pPr marL="0" lvl="0" indent="0" algn="l">
              <a:lnSpc>
                <a:spcPts val="3050"/>
              </a:lnSpc>
              <a:spcBef>
                <a:spcPct val="0"/>
              </a:spcBef>
            </a:pPr>
            <a:endParaRPr lang="en-US" sz="2210" b="1" spc="216" dirty="0">
              <a:solidFill>
                <a:srgbClr val="231F20"/>
              </a:solidFill>
              <a:latin typeface="Montserrat Light"/>
            </a:endParaRPr>
          </a:p>
          <a:p>
            <a:pPr marL="0" lvl="0" indent="0" algn="l">
              <a:lnSpc>
                <a:spcPts val="3050"/>
              </a:lnSpc>
              <a:spcBef>
                <a:spcPct val="0"/>
              </a:spcBef>
            </a:pPr>
            <a:r>
              <a:rPr lang="en-US" sz="2210" spc="216" dirty="0">
                <a:solidFill>
                  <a:srgbClr val="231F20"/>
                </a:solidFill>
                <a:latin typeface="Montserrat Light"/>
              </a:rPr>
              <a:t>Team Members:</a:t>
            </a:r>
          </a:p>
          <a:p>
            <a:pPr marL="342900" lvl="0" indent="-342900" algn="l">
              <a:lnSpc>
                <a:spcPts val="3050"/>
              </a:lnSpc>
              <a:spcBef>
                <a:spcPct val="0"/>
              </a:spcBef>
              <a:buFont typeface="Arial" panose="020B0604020202020204" pitchFamily="34" charset="0"/>
              <a:buChar char="•"/>
            </a:pPr>
            <a:r>
              <a:rPr lang="en-US" sz="2210" b="1" spc="216" dirty="0">
                <a:solidFill>
                  <a:srgbClr val="231F20"/>
                </a:solidFill>
                <a:latin typeface="Montserrat Light"/>
              </a:rPr>
              <a:t>Shivaji Simeon</a:t>
            </a:r>
          </a:p>
          <a:p>
            <a:pPr marL="342900" lvl="0" indent="-342900" algn="l">
              <a:lnSpc>
                <a:spcPts val="3050"/>
              </a:lnSpc>
              <a:spcBef>
                <a:spcPct val="0"/>
              </a:spcBef>
              <a:buFont typeface="Arial" panose="020B0604020202020204" pitchFamily="34" charset="0"/>
              <a:buChar char="•"/>
            </a:pPr>
            <a:r>
              <a:rPr lang="en-US" sz="2210" b="1" spc="216" dirty="0" err="1">
                <a:solidFill>
                  <a:srgbClr val="231F20"/>
                </a:solidFill>
                <a:latin typeface="Montserrat Light"/>
              </a:rPr>
              <a:t>Baakwa</a:t>
            </a:r>
            <a:r>
              <a:rPr lang="en-US" sz="2210" b="1" spc="216" dirty="0">
                <a:solidFill>
                  <a:srgbClr val="231F20"/>
                </a:solidFill>
                <a:latin typeface="Montserrat Light"/>
              </a:rPr>
              <a:t> De-Graft Miah</a:t>
            </a:r>
          </a:p>
          <a:p>
            <a:pPr marL="342900" lvl="0" indent="-342900" algn="l">
              <a:lnSpc>
                <a:spcPts val="3050"/>
              </a:lnSpc>
              <a:spcBef>
                <a:spcPct val="0"/>
              </a:spcBef>
              <a:buFont typeface="Arial" panose="020B0604020202020204" pitchFamily="34" charset="0"/>
              <a:buChar char="•"/>
            </a:pPr>
            <a:r>
              <a:rPr lang="en-US" sz="2210" b="1" spc="216" dirty="0">
                <a:solidFill>
                  <a:srgbClr val="231F20"/>
                </a:solidFill>
                <a:latin typeface="Montserrat Light"/>
              </a:rPr>
              <a:t>Monica Nyambura</a:t>
            </a:r>
          </a:p>
          <a:p>
            <a:pPr marL="342900" lvl="0" indent="-342900" algn="l">
              <a:lnSpc>
                <a:spcPts val="3050"/>
              </a:lnSpc>
              <a:spcBef>
                <a:spcPct val="0"/>
              </a:spcBef>
              <a:buFont typeface="Arial" panose="020B0604020202020204" pitchFamily="34" charset="0"/>
              <a:buChar char="•"/>
            </a:pPr>
            <a:r>
              <a:rPr lang="en-US" sz="2210" b="1" spc="216" dirty="0">
                <a:solidFill>
                  <a:srgbClr val="231F20"/>
                </a:solidFill>
                <a:latin typeface="Montserrat Light"/>
              </a:rPr>
              <a:t>Valentine </a:t>
            </a:r>
            <a:r>
              <a:rPr lang="en-US" sz="2210" b="1" spc="216" dirty="0" err="1">
                <a:solidFill>
                  <a:srgbClr val="231F20"/>
                </a:solidFill>
                <a:latin typeface="Montserrat Light"/>
              </a:rPr>
              <a:t>Wawira</a:t>
            </a:r>
            <a:endParaRPr lang="en-US" sz="2210" b="1" spc="216" dirty="0">
              <a:solidFill>
                <a:srgbClr val="231F20"/>
              </a:solidFill>
              <a:latin typeface="Montserrat Light"/>
            </a:endParaRPr>
          </a:p>
        </p:txBody>
      </p:sp>
      <p:sp>
        <p:nvSpPr>
          <p:cNvPr id="20" name="TextBox 20"/>
          <p:cNvSpPr txBox="1"/>
          <p:nvPr/>
        </p:nvSpPr>
        <p:spPr>
          <a:xfrm>
            <a:off x="2122031" y="1304859"/>
            <a:ext cx="7416941" cy="1192634"/>
          </a:xfrm>
          <a:prstGeom prst="rect">
            <a:avLst/>
          </a:prstGeom>
        </p:spPr>
        <p:txBody>
          <a:bodyPr lIns="0" tIns="0" rIns="0" bIns="0" rtlCol="0" anchor="t">
            <a:spAutoFit/>
          </a:bodyPr>
          <a:lstStyle/>
          <a:p>
            <a:pPr marL="0" lvl="0" indent="0" algn="ctr">
              <a:lnSpc>
                <a:spcPts val="9286"/>
              </a:lnSpc>
              <a:spcBef>
                <a:spcPct val="0"/>
              </a:spcBef>
            </a:pPr>
            <a:r>
              <a:rPr lang="en-US" sz="6600" spc="53" dirty="0">
                <a:solidFill>
                  <a:srgbClr val="FFFFFF"/>
                </a:solidFill>
                <a:latin typeface="Bradley Hand ITC" panose="03070402050302030203" pitchFamily="66" charset="0"/>
                <a:cs typeface="Arabic Typesetting" panose="020F0502020204030204" pitchFamily="66" charset="-78"/>
              </a:rPr>
              <a:t>Team members</a:t>
            </a:r>
            <a:endParaRPr lang="en-US" sz="6600" u="none" strike="noStrike" spc="53" dirty="0">
              <a:solidFill>
                <a:srgbClr val="FFFFFF"/>
              </a:solidFill>
              <a:latin typeface="Bradley Hand ITC" panose="03070402050302030203" pitchFamily="66" charset="0"/>
              <a:cs typeface="Arabic Typesetting" panose="020F0502020204030204" pitchFamily="66" charset="-78"/>
            </a:endParaRPr>
          </a:p>
        </p:txBody>
      </p:sp>
      <p:sp>
        <p:nvSpPr>
          <p:cNvPr id="21" name="Footer Placeholder 20">
            <a:extLst>
              <a:ext uri="{FF2B5EF4-FFF2-40B4-BE49-F238E27FC236}">
                <a16:creationId xmlns:a16="http://schemas.microsoft.com/office/drawing/2014/main" id="{58CD7AD4-10FE-C1BB-9D4A-E54F1817C7DB}"/>
              </a:ext>
            </a:extLst>
          </p:cNvPr>
          <p:cNvSpPr>
            <a:spLocks noGrp="1"/>
          </p:cNvSpPr>
          <p:nvPr>
            <p:ph type="ftr" sz="quarter" idx="11"/>
          </p:nvPr>
        </p:nvSpPr>
        <p:spPr>
          <a:xfrm>
            <a:off x="6218868" y="9752676"/>
            <a:ext cx="4641991" cy="365125"/>
          </a:xfrm>
        </p:spPr>
        <p:txBody>
          <a:bodyPr/>
          <a:lstStyle/>
          <a:p>
            <a:r>
              <a:rPr lang="en-US" dirty="0"/>
              <a:t>Team Hafnium Capstone Project -</a:t>
            </a:r>
            <a:r>
              <a:rPr lang="en-US" dirty="0" err="1"/>
              <a:t>Azubi</a:t>
            </a:r>
            <a:r>
              <a:rPr lang="en-US" dirty="0"/>
              <a:t> Africa </a:t>
            </a:r>
          </a:p>
        </p:txBody>
      </p:sp>
      <p:sp>
        <p:nvSpPr>
          <p:cNvPr id="22" name="Slide Number Placeholder 21">
            <a:extLst>
              <a:ext uri="{FF2B5EF4-FFF2-40B4-BE49-F238E27FC236}">
                <a16:creationId xmlns:a16="http://schemas.microsoft.com/office/drawing/2014/main" id="{23B97369-A94C-F4F1-A9DF-2163AE41313C}"/>
              </a:ext>
            </a:extLst>
          </p:cNvPr>
          <p:cNvSpPr>
            <a:spLocks noGrp="1"/>
          </p:cNvSpPr>
          <p:nvPr>
            <p:ph type="sldNum" sz="quarter" idx="12"/>
          </p:nvPr>
        </p:nvSpPr>
        <p:spPr>
          <a:xfrm>
            <a:off x="14665362" y="9752675"/>
            <a:ext cx="2133600" cy="365125"/>
          </a:xfrm>
        </p:spPr>
        <p:txBody>
          <a:bodyPr/>
          <a:lstStyle/>
          <a:p>
            <a:pPr algn="ctr"/>
            <a:fld id="{B6F15528-21DE-4FAA-801E-634DDDAF4B2B}" type="slidenum">
              <a:rPr lang="en-US" smtClean="0"/>
              <a:pPr algn="ctr"/>
              <a:t>2</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txBody>
            <a:bodyPr/>
            <a:lstStyle/>
            <a:p>
              <a:endParaRPr lang="en-US"/>
            </a:p>
          </p:txBody>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stretch>
              <a:fillRect t="-90524" b="-101973"/>
            </a:stretch>
          </a:blipFill>
        </p:spPr>
        <p:txBody>
          <a:bodyPr/>
          <a:lstStyle/>
          <a:p>
            <a:endParaRPr lang="en-US"/>
          </a:p>
        </p:txBody>
      </p:sp>
      <p:sp>
        <p:nvSpPr>
          <p:cNvPr id="7" name="TextBox 7"/>
          <p:cNvSpPr txBox="1"/>
          <p:nvPr/>
        </p:nvSpPr>
        <p:spPr>
          <a:xfrm>
            <a:off x="4559819" y="1357867"/>
            <a:ext cx="9168362" cy="1695867"/>
          </a:xfrm>
          <a:prstGeom prst="rect">
            <a:avLst/>
          </a:prstGeom>
        </p:spPr>
        <p:txBody>
          <a:bodyPr lIns="0" tIns="0" rIns="0" bIns="0" rtlCol="0" anchor="t">
            <a:spAutoFit/>
          </a:bodyPr>
          <a:lstStyle/>
          <a:p>
            <a:pPr algn="ctr">
              <a:lnSpc>
                <a:spcPts val="13774"/>
              </a:lnSpc>
            </a:pPr>
            <a:r>
              <a:rPr lang="en-US" sz="9981" spc="79">
                <a:solidFill>
                  <a:srgbClr val="FFFFFF"/>
                </a:solidFill>
                <a:latin typeface="Archivo Black"/>
              </a:rPr>
              <a:t>CONTENT</a:t>
            </a:r>
          </a:p>
        </p:txBody>
      </p:sp>
      <p:sp>
        <p:nvSpPr>
          <p:cNvPr id="8" name="TextBox 8"/>
          <p:cNvSpPr txBox="1"/>
          <p:nvPr/>
        </p:nvSpPr>
        <p:spPr>
          <a:xfrm>
            <a:off x="3268002" y="4884459"/>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u="none" strike="noStrike" spc="331" dirty="0">
                <a:solidFill>
                  <a:srgbClr val="231F20"/>
                </a:solidFill>
                <a:latin typeface="Montserrat Classic Bold"/>
              </a:rPr>
              <a:t>01</a:t>
            </a:r>
          </a:p>
        </p:txBody>
      </p:sp>
      <p:sp>
        <p:nvSpPr>
          <p:cNvPr id="10" name="TextBox 10"/>
          <p:cNvSpPr txBox="1"/>
          <p:nvPr/>
        </p:nvSpPr>
        <p:spPr>
          <a:xfrm>
            <a:off x="6544248" y="492829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02</a:t>
            </a:r>
          </a:p>
        </p:txBody>
      </p:sp>
      <p:sp>
        <p:nvSpPr>
          <p:cNvPr id="11" name="TextBox 11"/>
          <p:cNvSpPr txBox="1"/>
          <p:nvPr/>
        </p:nvSpPr>
        <p:spPr>
          <a:xfrm>
            <a:off x="2823379" y="5872022"/>
            <a:ext cx="2743420" cy="418548"/>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Our Team</a:t>
            </a:r>
          </a:p>
        </p:txBody>
      </p:sp>
      <p:sp>
        <p:nvSpPr>
          <p:cNvPr id="12" name="TextBox 12"/>
          <p:cNvSpPr txBox="1"/>
          <p:nvPr/>
        </p:nvSpPr>
        <p:spPr>
          <a:xfrm>
            <a:off x="9820494" y="4884459"/>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03</a:t>
            </a:r>
          </a:p>
        </p:txBody>
      </p:sp>
      <p:sp>
        <p:nvSpPr>
          <p:cNvPr id="13" name="TextBox 13"/>
          <p:cNvSpPr txBox="1"/>
          <p:nvPr/>
        </p:nvSpPr>
        <p:spPr>
          <a:xfrm>
            <a:off x="9368943" y="5923704"/>
            <a:ext cx="2743420"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Our Mision</a:t>
            </a:r>
          </a:p>
        </p:txBody>
      </p:sp>
      <p:sp>
        <p:nvSpPr>
          <p:cNvPr id="14" name="TextBox 14"/>
          <p:cNvSpPr txBox="1"/>
          <p:nvPr/>
        </p:nvSpPr>
        <p:spPr>
          <a:xfrm>
            <a:off x="13094326" y="492829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04</a:t>
            </a:r>
          </a:p>
        </p:txBody>
      </p:sp>
      <p:sp>
        <p:nvSpPr>
          <p:cNvPr id="15" name="TextBox 15"/>
          <p:cNvSpPr txBox="1"/>
          <p:nvPr/>
        </p:nvSpPr>
        <p:spPr>
          <a:xfrm>
            <a:off x="12642776" y="5967536"/>
            <a:ext cx="2743420"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Our Services</a:t>
            </a:r>
          </a:p>
        </p:txBody>
      </p:sp>
      <p:sp>
        <p:nvSpPr>
          <p:cNvPr id="16" name="TextBox 16"/>
          <p:cNvSpPr txBox="1"/>
          <p:nvPr/>
        </p:nvSpPr>
        <p:spPr>
          <a:xfrm>
            <a:off x="3276953" y="698952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05</a:t>
            </a:r>
          </a:p>
        </p:txBody>
      </p:sp>
      <p:sp>
        <p:nvSpPr>
          <p:cNvPr id="17" name="TextBox 17"/>
          <p:cNvSpPr txBox="1"/>
          <p:nvPr/>
        </p:nvSpPr>
        <p:spPr>
          <a:xfrm>
            <a:off x="2825402" y="8028765"/>
            <a:ext cx="2743420"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Experience</a:t>
            </a:r>
          </a:p>
        </p:txBody>
      </p:sp>
      <p:sp>
        <p:nvSpPr>
          <p:cNvPr id="18" name="TextBox 18"/>
          <p:cNvSpPr txBox="1"/>
          <p:nvPr/>
        </p:nvSpPr>
        <p:spPr>
          <a:xfrm>
            <a:off x="6553198" y="7033352"/>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06</a:t>
            </a:r>
          </a:p>
        </p:txBody>
      </p:sp>
      <p:sp>
        <p:nvSpPr>
          <p:cNvPr id="19" name="TextBox 19"/>
          <p:cNvSpPr txBox="1"/>
          <p:nvPr/>
        </p:nvSpPr>
        <p:spPr>
          <a:xfrm>
            <a:off x="6101648" y="8072597"/>
            <a:ext cx="2743420"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Quarter</a:t>
            </a:r>
          </a:p>
        </p:txBody>
      </p:sp>
      <p:sp>
        <p:nvSpPr>
          <p:cNvPr id="20" name="TextBox 20"/>
          <p:cNvSpPr txBox="1"/>
          <p:nvPr/>
        </p:nvSpPr>
        <p:spPr>
          <a:xfrm>
            <a:off x="9829444" y="698952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07</a:t>
            </a:r>
          </a:p>
        </p:txBody>
      </p:sp>
      <p:sp>
        <p:nvSpPr>
          <p:cNvPr id="21" name="TextBox 21"/>
          <p:cNvSpPr txBox="1"/>
          <p:nvPr/>
        </p:nvSpPr>
        <p:spPr>
          <a:xfrm>
            <a:off x="9377894" y="8028765"/>
            <a:ext cx="2743420"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Next Project</a:t>
            </a:r>
          </a:p>
        </p:txBody>
      </p:sp>
      <p:sp>
        <p:nvSpPr>
          <p:cNvPr id="22" name="TextBox 22"/>
          <p:cNvSpPr txBox="1"/>
          <p:nvPr/>
        </p:nvSpPr>
        <p:spPr>
          <a:xfrm>
            <a:off x="13103276" y="7033352"/>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08</a:t>
            </a:r>
          </a:p>
        </p:txBody>
      </p:sp>
      <p:sp>
        <p:nvSpPr>
          <p:cNvPr id="23" name="TextBox 23"/>
          <p:cNvSpPr txBox="1"/>
          <p:nvPr/>
        </p:nvSpPr>
        <p:spPr>
          <a:xfrm>
            <a:off x="12651726" y="8072597"/>
            <a:ext cx="2743420"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Strategy</a:t>
            </a:r>
          </a:p>
        </p:txBody>
      </p:sp>
      <p:sp>
        <p:nvSpPr>
          <p:cNvPr id="24" name="Footer Placeholder 23">
            <a:extLst>
              <a:ext uri="{FF2B5EF4-FFF2-40B4-BE49-F238E27FC236}">
                <a16:creationId xmlns:a16="http://schemas.microsoft.com/office/drawing/2014/main" id="{1736120E-3121-8310-F05F-3745203372DF}"/>
              </a:ext>
            </a:extLst>
          </p:cNvPr>
          <p:cNvSpPr>
            <a:spLocks noGrp="1"/>
          </p:cNvSpPr>
          <p:nvPr>
            <p:ph type="ftr" sz="quarter" idx="11"/>
          </p:nvPr>
        </p:nvSpPr>
        <p:spPr>
          <a:xfrm>
            <a:off x="6781800" y="9486558"/>
            <a:ext cx="4879014" cy="365125"/>
          </a:xfrm>
        </p:spPr>
        <p:txBody>
          <a:bodyPr/>
          <a:lstStyle/>
          <a:p>
            <a:r>
              <a:rPr lang="en-US" dirty="0"/>
              <a:t>Team Hafnium Capstone Project -</a:t>
            </a:r>
            <a:r>
              <a:rPr lang="en-US" dirty="0" err="1"/>
              <a:t>Azubi</a:t>
            </a:r>
            <a:r>
              <a:rPr lang="en-US" dirty="0"/>
              <a:t> Africa </a:t>
            </a:r>
          </a:p>
        </p:txBody>
      </p:sp>
      <p:sp>
        <p:nvSpPr>
          <p:cNvPr id="25" name="Slide Number Placeholder 24">
            <a:extLst>
              <a:ext uri="{FF2B5EF4-FFF2-40B4-BE49-F238E27FC236}">
                <a16:creationId xmlns:a16="http://schemas.microsoft.com/office/drawing/2014/main" id="{AC19BDF1-19A9-9B0D-2A5A-79E45F7FB875}"/>
              </a:ext>
            </a:extLst>
          </p:cNvPr>
          <p:cNvSpPr>
            <a:spLocks noGrp="1"/>
          </p:cNvSpPr>
          <p:nvPr>
            <p:ph type="sldNum" sz="quarter" idx="12"/>
          </p:nvPr>
        </p:nvSpPr>
        <p:spPr>
          <a:xfrm>
            <a:off x="15079865" y="9511137"/>
            <a:ext cx="2133600" cy="365125"/>
          </a:xfrm>
        </p:spPr>
        <p:txBody>
          <a:bodyPr/>
          <a:lstStyle/>
          <a:p>
            <a:fld id="{B6F15528-21DE-4FAA-801E-634DDDAF4B2B}" type="slidenum">
              <a:rPr lang="en-US" smtClean="0"/>
              <a:pPr/>
              <a:t>3</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1844104">
            <a:off x="6380559" y="2491180"/>
            <a:ext cx="13471756" cy="1426670"/>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3"/>
            <a:stretch>
              <a:fillRect t="-86495"/>
            </a:stretch>
          </a:blipFill>
        </p:spPr>
        <p:txBody>
          <a:bodyPr/>
          <a:lstStyle/>
          <a:p>
            <a:endParaRPr lang="en-US"/>
          </a:p>
        </p:txBody>
      </p:sp>
      <p:grpSp>
        <p:nvGrpSpPr>
          <p:cNvPr id="4" name="Group 4"/>
          <p:cNvGrpSpPr>
            <a:grpSpLocks noChangeAspect="1"/>
          </p:cNvGrpSpPr>
          <p:nvPr/>
        </p:nvGrpSpPr>
        <p:grpSpPr>
          <a:xfrm>
            <a:off x="7613275" y="0"/>
            <a:ext cx="10674725" cy="6004533"/>
            <a:chOff x="0" y="0"/>
            <a:chExt cx="6089457" cy="3425320"/>
          </a:xfrm>
        </p:grpSpPr>
        <p:sp>
          <p:nvSpPr>
            <p:cNvPr id="5" name="Freeform 5"/>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txBody>
            <a:bodyPr/>
            <a:lstStyle/>
            <a:p>
              <a:endParaRPr lang="en-US"/>
            </a:p>
          </p:txBody>
        </p:sp>
        <p:sp>
          <p:nvSpPr>
            <p:cNvPr id="6" name="Freeform 6"/>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t="-9259" b="-9259"/>
              </a:stretch>
            </a:blipFill>
          </p:spPr>
          <p:txBody>
            <a:bodyPr/>
            <a:lstStyle/>
            <a:p>
              <a:endParaRPr lang="en-US"/>
            </a:p>
          </p:txBody>
        </p:sp>
      </p:grpSp>
      <p:grpSp>
        <p:nvGrpSpPr>
          <p:cNvPr id="7" name="Group 7"/>
          <p:cNvGrpSpPr/>
          <p:nvPr/>
        </p:nvGrpSpPr>
        <p:grpSpPr>
          <a:xfrm>
            <a:off x="2300775" y="3360469"/>
            <a:ext cx="6331281" cy="1563793"/>
            <a:chOff x="0" y="0"/>
            <a:chExt cx="2161091" cy="533778"/>
          </a:xfrm>
        </p:grpSpPr>
        <p:sp>
          <p:nvSpPr>
            <p:cNvPr id="8" name="Freeform 8"/>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txBody>
            <a:bodyPr/>
            <a:lstStyle/>
            <a:p>
              <a:r>
                <a:rPr lang="en-US" sz="2800" dirty="0">
                  <a:solidFill>
                    <a:schemeClr val="bg1"/>
                  </a:solidFill>
                </a:rPr>
                <a:t>Relationship between customers' characteristics and the churn rate.</a:t>
              </a:r>
            </a:p>
          </p:txBody>
        </p:sp>
        <p:sp>
          <p:nvSpPr>
            <p:cNvPr id="9" name="TextBox 9"/>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7535860" y="3119178"/>
            <a:ext cx="2381235" cy="2046374"/>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txBody>
            <a:bodyPr/>
            <a:lstStyle/>
            <a:p>
              <a:endParaRPr lang="en-US"/>
            </a:p>
          </p:txBody>
        </p:sp>
        <p:sp>
          <p:nvSpPr>
            <p:cNvPr id="13" name="TextBox 13"/>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7191171" y="5406843"/>
            <a:ext cx="6331281" cy="1563793"/>
            <a:chOff x="0" y="0"/>
            <a:chExt cx="2161091" cy="533778"/>
          </a:xfrm>
        </p:grpSpPr>
        <p:sp>
          <p:nvSpPr>
            <p:cNvPr id="16" name="Freeform 16"/>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txBody>
            <a:bodyPr/>
            <a:lstStyle/>
            <a:p>
              <a:endParaRPr lang="en-US"/>
            </a:p>
          </p:txBody>
        </p:sp>
        <p:sp>
          <p:nvSpPr>
            <p:cNvPr id="17" name="TextBox 17"/>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6033010" y="5165552"/>
            <a:ext cx="2381235" cy="2046374"/>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txBody>
            <a:bodyPr/>
            <a:lstStyle/>
            <a:p>
              <a:endParaRPr lang="en-US"/>
            </a:p>
          </p:txBody>
        </p:sp>
        <p:sp>
          <p:nvSpPr>
            <p:cNvPr id="20" name="TextBox 20"/>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grpSp>
        <p:nvGrpSpPr>
          <p:cNvPr id="22" name="Group 22"/>
          <p:cNvGrpSpPr/>
          <p:nvPr/>
        </p:nvGrpSpPr>
        <p:grpSpPr>
          <a:xfrm>
            <a:off x="2300775" y="7453217"/>
            <a:ext cx="6331281" cy="1563793"/>
            <a:chOff x="0" y="0"/>
            <a:chExt cx="2161091" cy="533778"/>
          </a:xfrm>
        </p:grpSpPr>
        <p:sp>
          <p:nvSpPr>
            <p:cNvPr id="23" name="Freeform 23"/>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txBody>
            <a:bodyPr/>
            <a:lstStyle/>
            <a:p>
              <a:endParaRPr lang="en-US"/>
            </a:p>
          </p:txBody>
        </p:sp>
        <p:sp>
          <p:nvSpPr>
            <p:cNvPr id="24" name="TextBox 24"/>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25" name="Group 25"/>
          <p:cNvGrpSpPr/>
          <p:nvPr/>
        </p:nvGrpSpPr>
        <p:grpSpPr>
          <a:xfrm>
            <a:off x="7535860" y="7211926"/>
            <a:ext cx="2381235" cy="2046374"/>
            <a:chOff x="0" y="0"/>
            <a:chExt cx="812800" cy="698500"/>
          </a:xfrm>
        </p:grpSpPr>
        <p:sp>
          <p:nvSpPr>
            <p:cNvPr id="26" name="Freeform 2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txBody>
            <a:bodyPr/>
            <a:lstStyle/>
            <a:p>
              <a:endParaRPr lang="en-US"/>
            </a:p>
          </p:txBody>
        </p:sp>
        <p:sp>
          <p:nvSpPr>
            <p:cNvPr id="27" name="TextBox 27"/>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29" name="Freeform 29"/>
          <p:cNvSpPr/>
          <p:nvPr/>
        </p:nvSpPr>
        <p:spPr>
          <a:xfrm>
            <a:off x="8316248" y="3584336"/>
            <a:ext cx="893040" cy="1072428"/>
          </a:xfrm>
          <a:custGeom>
            <a:avLst/>
            <a:gdLst/>
            <a:ahLst/>
            <a:cxnLst/>
            <a:rect l="l" t="t" r="r" b="b"/>
            <a:pathLst>
              <a:path w="893040" h="1072428">
                <a:moveTo>
                  <a:pt x="0" y="0"/>
                </a:moveTo>
                <a:lnTo>
                  <a:pt x="893040" y="0"/>
                </a:lnTo>
                <a:lnTo>
                  <a:pt x="893040" y="1072428"/>
                </a:lnTo>
                <a:lnTo>
                  <a:pt x="0" y="10724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0" name="Freeform 30"/>
          <p:cNvSpPr/>
          <p:nvPr/>
        </p:nvSpPr>
        <p:spPr>
          <a:xfrm>
            <a:off x="8155450" y="7714715"/>
            <a:ext cx="1023765" cy="1040796"/>
          </a:xfrm>
          <a:custGeom>
            <a:avLst/>
            <a:gdLst/>
            <a:ahLst/>
            <a:cxnLst/>
            <a:rect l="l" t="t" r="r" b="b"/>
            <a:pathLst>
              <a:path w="1023765" h="1040796">
                <a:moveTo>
                  <a:pt x="0" y="0"/>
                </a:moveTo>
                <a:lnTo>
                  <a:pt x="1023765" y="0"/>
                </a:lnTo>
                <a:lnTo>
                  <a:pt x="1023765" y="1040796"/>
                </a:lnTo>
                <a:lnTo>
                  <a:pt x="0" y="10407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1" name="Freeform 31"/>
          <p:cNvSpPr/>
          <p:nvPr/>
        </p:nvSpPr>
        <p:spPr>
          <a:xfrm>
            <a:off x="6632746" y="5633117"/>
            <a:ext cx="980529" cy="1070022"/>
          </a:xfrm>
          <a:custGeom>
            <a:avLst/>
            <a:gdLst/>
            <a:ahLst/>
            <a:cxnLst/>
            <a:rect l="l" t="t" r="r" b="b"/>
            <a:pathLst>
              <a:path w="980529" h="1070022">
                <a:moveTo>
                  <a:pt x="0" y="0"/>
                </a:moveTo>
                <a:lnTo>
                  <a:pt x="980529" y="0"/>
                </a:lnTo>
                <a:lnTo>
                  <a:pt x="980529" y="1070021"/>
                </a:lnTo>
                <a:lnTo>
                  <a:pt x="0" y="10700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2" name="Footer Placeholder 31">
            <a:extLst>
              <a:ext uri="{FF2B5EF4-FFF2-40B4-BE49-F238E27FC236}">
                <a16:creationId xmlns:a16="http://schemas.microsoft.com/office/drawing/2014/main" id="{6FEBC12F-7D74-813B-7458-0B828604628A}"/>
              </a:ext>
            </a:extLst>
          </p:cNvPr>
          <p:cNvSpPr>
            <a:spLocks noGrp="1"/>
          </p:cNvSpPr>
          <p:nvPr>
            <p:ph type="ftr" sz="quarter" idx="11"/>
          </p:nvPr>
        </p:nvSpPr>
        <p:spPr>
          <a:xfrm>
            <a:off x="6966444" y="9685071"/>
            <a:ext cx="3853955" cy="365125"/>
          </a:xfrm>
        </p:spPr>
        <p:txBody>
          <a:bodyPr/>
          <a:lstStyle/>
          <a:p>
            <a:r>
              <a:rPr lang="en-US" dirty="0"/>
              <a:t>Team Hafnium Capstone Project -</a:t>
            </a:r>
            <a:r>
              <a:rPr lang="en-US" dirty="0" err="1"/>
              <a:t>Azubi</a:t>
            </a:r>
            <a:r>
              <a:rPr lang="en-US" dirty="0"/>
              <a:t> Africa </a:t>
            </a:r>
          </a:p>
        </p:txBody>
      </p:sp>
      <p:sp>
        <p:nvSpPr>
          <p:cNvPr id="33" name="Slide Number Placeholder 32">
            <a:extLst>
              <a:ext uri="{FF2B5EF4-FFF2-40B4-BE49-F238E27FC236}">
                <a16:creationId xmlns:a16="http://schemas.microsoft.com/office/drawing/2014/main" id="{E1A914B0-3497-14B7-3CE6-D0C0476DA68C}"/>
              </a:ext>
            </a:extLst>
          </p:cNvPr>
          <p:cNvSpPr>
            <a:spLocks noGrp="1"/>
          </p:cNvSpPr>
          <p:nvPr>
            <p:ph type="sldNum" sz="quarter" idx="12"/>
          </p:nvPr>
        </p:nvSpPr>
        <p:spPr>
          <a:xfrm>
            <a:off x="14173200" y="9716244"/>
            <a:ext cx="2133600" cy="365125"/>
          </a:xfrm>
        </p:spPr>
        <p:txBody>
          <a:bodyPr/>
          <a:lstStyle/>
          <a:p>
            <a:fld id="{B6F15528-21DE-4FAA-801E-634DDDAF4B2B}" type="slidenum">
              <a:rPr lang="en-US" smtClean="0"/>
              <a:pPr/>
              <a:t>4</a:t>
            </a:fld>
            <a:endParaRPr lang="en-US" dirty="0"/>
          </a:p>
        </p:txBody>
      </p:sp>
      <p:sp>
        <p:nvSpPr>
          <p:cNvPr id="34" name="Rectangle: Rounded Corners 33">
            <a:extLst>
              <a:ext uri="{FF2B5EF4-FFF2-40B4-BE49-F238E27FC236}">
                <a16:creationId xmlns:a16="http://schemas.microsoft.com/office/drawing/2014/main" id="{99FB99D5-850E-4380-4F16-08144287F590}"/>
              </a:ext>
            </a:extLst>
          </p:cNvPr>
          <p:cNvSpPr/>
          <p:nvPr/>
        </p:nvSpPr>
        <p:spPr>
          <a:xfrm>
            <a:off x="685800" y="647700"/>
            <a:ext cx="17221200" cy="9037371"/>
          </a:xfrm>
          <a:prstGeom prst="round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2ABDE582-CFC1-B85A-1621-A763EFECAF15}"/>
              </a:ext>
            </a:extLst>
          </p:cNvPr>
          <p:cNvSpPr/>
          <p:nvPr/>
        </p:nvSpPr>
        <p:spPr>
          <a:xfrm>
            <a:off x="7090202" y="287075"/>
            <a:ext cx="3701462" cy="7781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Business Case.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txBody>
          <a:bodyPr/>
          <a:lstStyle/>
          <a:p>
            <a:endParaRPr lang="en-US"/>
          </a:p>
        </p:txBody>
      </p:sp>
      <p:grpSp>
        <p:nvGrpSpPr>
          <p:cNvPr id="3" name="Group 3"/>
          <p:cNvGrpSpPr/>
          <p:nvPr/>
        </p:nvGrpSpPr>
        <p:grpSpPr>
          <a:xfrm>
            <a:off x="1348120" y="961446"/>
            <a:ext cx="15591759" cy="8229600"/>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txBody>
            <a:bodyPr/>
            <a:lstStyle/>
            <a:p>
              <a:endParaRPr lang="en-US"/>
            </a:p>
          </p:txBody>
        </p:sp>
        <p:sp>
          <p:nvSpPr>
            <p:cNvPr id="5" name="TextBox 5"/>
            <p:cNvSpPr txBox="1"/>
            <p:nvPr/>
          </p:nvSpPr>
          <p:spPr>
            <a:xfrm>
              <a:off x="0" y="-19050"/>
              <a:ext cx="4106471" cy="2186517"/>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567405" y="1333501"/>
            <a:ext cx="4056742" cy="6894824"/>
            <a:chOff x="0" y="0"/>
            <a:chExt cx="812800" cy="1259993"/>
          </a:xfrm>
        </p:grpSpPr>
        <p:sp>
          <p:nvSpPr>
            <p:cNvPr id="7" name="Freeform 7"/>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txBody>
            <a:bodyPr/>
            <a:lstStyle/>
            <a:p>
              <a:endParaRPr lang="en-US" dirty="0"/>
            </a:p>
          </p:txBody>
        </p:sp>
        <p:sp>
          <p:nvSpPr>
            <p:cNvPr id="8" name="TextBox 8"/>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539540" y="2379937"/>
            <a:ext cx="4056744" cy="584427"/>
            <a:chOff x="-8509" y="-19050"/>
            <a:chExt cx="859197" cy="153923"/>
          </a:xfrm>
        </p:grpSpPr>
        <p:sp>
          <p:nvSpPr>
            <p:cNvPr id="10" name="Freeform 10"/>
            <p:cNvSpPr/>
            <p:nvPr/>
          </p:nvSpPr>
          <p:spPr>
            <a:xfrm>
              <a:off x="-8509" y="1178"/>
              <a:ext cx="859197"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txBody>
            <a:bodyPr/>
            <a:lstStyle/>
            <a:p>
              <a:endParaRPr lang="en-US" dirty="0"/>
            </a:p>
          </p:txBody>
        </p:sp>
        <p:sp>
          <p:nvSpPr>
            <p:cNvPr id="11" name="TextBox 11"/>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199" dirty="0">
                  <a:solidFill>
                    <a:srgbClr val="FFFFFF"/>
                  </a:solidFill>
                  <a:latin typeface="Montserrat Classic"/>
                </a:rPr>
                <a:t>Project Objective</a:t>
              </a:r>
            </a:p>
          </p:txBody>
        </p:sp>
      </p:grpSp>
      <p:grpSp>
        <p:nvGrpSpPr>
          <p:cNvPr id="12" name="Group 12"/>
          <p:cNvGrpSpPr/>
          <p:nvPr/>
        </p:nvGrpSpPr>
        <p:grpSpPr>
          <a:xfrm>
            <a:off x="5762554" y="2964364"/>
            <a:ext cx="3086100" cy="4784036"/>
            <a:chOff x="0" y="0"/>
            <a:chExt cx="812800" cy="1259993"/>
          </a:xfrm>
        </p:grpSpPr>
        <p:sp>
          <p:nvSpPr>
            <p:cNvPr id="13" name="Freeform 13"/>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txBody>
            <a:bodyPr/>
            <a:lstStyle/>
            <a:p>
              <a:endParaRPr lang="en-US"/>
            </a:p>
          </p:txBody>
        </p:sp>
        <p:sp>
          <p:nvSpPr>
            <p:cNvPr id="14" name="TextBox 14"/>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5900738" y="5528564"/>
            <a:ext cx="3086100" cy="507624"/>
            <a:chOff x="0" y="0"/>
            <a:chExt cx="812800" cy="133695"/>
          </a:xfrm>
        </p:grpSpPr>
        <p:sp>
          <p:nvSpPr>
            <p:cNvPr id="16" name="Freeform 16"/>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txBody>
            <a:bodyPr/>
            <a:lstStyle/>
            <a:p>
              <a:endParaRPr lang="en-US"/>
            </a:p>
          </p:txBody>
        </p:sp>
        <p:sp>
          <p:nvSpPr>
            <p:cNvPr id="17" name="TextBox 17"/>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199">
                  <a:solidFill>
                    <a:srgbClr val="FFFFFF"/>
                  </a:solidFill>
                  <a:latin typeface="Montserrat Classic"/>
                </a:rPr>
                <a:t>Excellence</a:t>
              </a:r>
            </a:p>
          </p:txBody>
        </p:sp>
      </p:grpSp>
      <p:grpSp>
        <p:nvGrpSpPr>
          <p:cNvPr id="18" name="Group 18"/>
          <p:cNvGrpSpPr/>
          <p:nvPr/>
        </p:nvGrpSpPr>
        <p:grpSpPr>
          <a:xfrm>
            <a:off x="9081052" y="2964364"/>
            <a:ext cx="3086100" cy="4784036"/>
            <a:chOff x="0" y="0"/>
            <a:chExt cx="812800" cy="1259993"/>
          </a:xfrm>
        </p:grpSpPr>
        <p:sp>
          <p:nvSpPr>
            <p:cNvPr id="19" name="Freeform 19"/>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txBody>
            <a:bodyPr/>
            <a:lstStyle/>
            <a:p>
              <a:endParaRPr lang="en-US"/>
            </a:p>
          </p:txBody>
        </p:sp>
        <p:sp>
          <p:nvSpPr>
            <p:cNvPr id="20" name="TextBox 20"/>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9301162" y="5528564"/>
            <a:ext cx="3086100" cy="507624"/>
            <a:chOff x="0" y="0"/>
            <a:chExt cx="812800" cy="133695"/>
          </a:xfrm>
        </p:grpSpPr>
        <p:sp>
          <p:nvSpPr>
            <p:cNvPr id="22" name="Freeform 22"/>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txBody>
            <a:bodyPr/>
            <a:lstStyle/>
            <a:p>
              <a:endParaRPr lang="en-US"/>
            </a:p>
          </p:txBody>
        </p:sp>
        <p:sp>
          <p:nvSpPr>
            <p:cNvPr id="23" name="TextBox 23"/>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199">
                  <a:solidFill>
                    <a:srgbClr val="FFFFFF"/>
                  </a:solidFill>
                  <a:latin typeface="Montserrat Classic"/>
                </a:rPr>
                <a:t>Collaboration</a:t>
              </a:r>
            </a:p>
          </p:txBody>
        </p:sp>
      </p:grpSp>
      <p:grpSp>
        <p:nvGrpSpPr>
          <p:cNvPr id="24" name="Group 24"/>
          <p:cNvGrpSpPr/>
          <p:nvPr/>
        </p:nvGrpSpPr>
        <p:grpSpPr>
          <a:xfrm>
            <a:off x="12719803" y="1333500"/>
            <a:ext cx="3677014" cy="6894824"/>
            <a:chOff x="0" y="0"/>
            <a:chExt cx="812800" cy="1259993"/>
          </a:xfrm>
        </p:grpSpPr>
        <p:sp>
          <p:nvSpPr>
            <p:cNvPr id="25" name="Freeform 25"/>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txBody>
            <a:bodyPr/>
            <a:lstStyle/>
            <a:p>
              <a:endParaRPr lang="en-US"/>
            </a:p>
          </p:txBody>
        </p:sp>
        <p:sp>
          <p:nvSpPr>
            <p:cNvPr id="26" name="TextBox 26"/>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27" name="Group 27"/>
          <p:cNvGrpSpPr/>
          <p:nvPr/>
        </p:nvGrpSpPr>
        <p:grpSpPr>
          <a:xfrm>
            <a:off x="12626549" y="2294406"/>
            <a:ext cx="3715319" cy="832296"/>
            <a:chOff x="-18934" y="-322308"/>
            <a:chExt cx="825002" cy="152745"/>
          </a:xfrm>
        </p:grpSpPr>
        <p:sp>
          <p:nvSpPr>
            <p:cNvPr id="28" name="Freeform 28"/>
            <p:cNvSpPr/>
            <p:nvPr/>
          </p:nvSpPr>
          <p:spPr>
            <a:xfrm>
              <a:off x="-6732" y="-30658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txBody>
            <a:bodyPr/>
            <a:lstStyle/>
            <a:p>
              <a:endParaRPr lang="en-US"/>
            </a:p>
          </p:txBody>
        </p:sp>
        <p:sp>
          <p:nvSpPr>
            <p:cNvPr id="29" name="TextBox 29"/>
            <p:cNvSpPr txBox="1"/>
            <p:nvPr/>
          </p:nvSpPr>
          <p:spPr>
            <a:xfrm>
              <a:off x="-18934" y="-322308"/>
              <a:ext cx="812800" cy="152745"/>
            </a:xfrm>
            <a:prstGeom prst="rect">
              <a:avLst/>
            </a:prstGeom>
          </p:spPr>
          <p:txBody>
            <a:bodyPr lIns="50800" tIns="50800" rIns="50800" bIns="50800" rtlCol="0" anchor="ctr"/>
            <a:lstStyle/>
            <a:p>
              <a:pPr algn="ctr">
                <a:lnSpc>
                  <a:spcPts val="2859"/>
                </a:lnSpc>
              </a:pPr>
              <a:r>
                <a:rPr lang="en-US" sz="2199" dirty="0">
                  <a:solidFill>
                    <a:srgbClr val="FFFFFF"/>
                  </a:solidFill>
                  <a:latin typeface="Montserrat Classic"/>
                </a:rPr>
                <a:t>Problem Statement</a:t>
              </a:r>
            </a:p>
          </p:txBody>
        </p:sp>
      </p:grpSp>
      <p:sp>
        <p:nvSpPr>
          <p:cNvPr id="30" name="TextBox 30"/>
          <p:cNvSpPr txBox="1"/>
          <p:nvPr/>
        </p:nvSpPr>
        <p:spPr>
          <a:xfrm>
            <a:off x="3690980" y="1702311"/>
            <a:ext cx="10906040" cy="815441"/>
          </a:xfrm>
          <a:prstGeom prst="rect">
            <a:avLst/>
          </a:prstGeom>
        </p:spPr>
        <p:txBody>
          <a:bodyPr lIns="0" tIns="0" rIns="0" bIns="0" rtlCol="0" anchor="t">
            <a:spAutoFit/>
          </a:bodyPr>
          <a:lstStyle/>
          <a:p>
            <a:pPr marL="0" lvl="0" indent="0" algn="ctr">
              <a:lnSpc>
                <a:spcPts val="6548"/>
              </a:lnSpc>
              <a:spcBef>
                <a:spcPct val="0"/>
              </a:spcBef>
            </a:pPr>
            <a:r>
              <a:rPr lang="en-US" sz="4745" u="none" strike="noStrike" spc="37" dirty="0">
                <a:solidFill>
                  <a:srgbClr val="010101"/>
                </a:solidFill>
                <a:latin typeface="Archivo Black"/>
              </a:rPr>
              <a:t>VALUES</a:t>
            </a:r>
          </a:p>
        </p:txBody>
      </p:sp>
      <p:sp>
        <p:nvSpPr>
          <p:cNvPr id="32" name="TextBox 32"/>
          <p:cNvSpPr txBox="1"/>
          <p:nvPr/>
        </p:nvSpPr>
        <p:spPr>
          <a:xfrm>
            <a:off x="6045184" y="6250170"/>
            <a:ext cx="2722103" cy="1794272"/>
          </a:xfrm>
          <a:prstGeom prst="rect">
            <a:avLst/>
          </a:prstGeom>
        </p:spPr>
        <p:txBody>
          <a:bodyPr lIns="0" tIns="0" rIns="0" bIns="0" rtlCol="0" anchor="t">
            <a:spAutoFit/>
          </a:bodyPr>
          <a:lstStyle/>
          <a:p>
            <a:pPr marL="0" lvl="0" indent="0" algn="ctr">
              <a:lnSpc>
                <a:spcPts val="2084"/>
              </a:lnSpc>
              <a:spcBef>
                <a:spcPct val="0"/>
              </a:spcBef>
            </a:pPr>
            <a:r>
              <a:rPr lang="en-US" sz="1510" spc="148">
                <a:solidFill>
                  <a:srgbClr val="231F20"/>
                </a:solidFill>
                <a:latin typeface="Montserrat Light"/>
              </a:rPr>
              <a:t>Lorem ipsum dolor sit amet, consectetur adipiscing elit. Duis vulputate nulla at ante rhoncus, vel efficitur felis condimentum. Proin odio odio.</a:t>
            </a:r>
          </a:p>
        </p:txBody>
      </p:sp>
      <p:sp>
        <p:nvSpPr>
          <p:cNvPr id="33" name="TextBox 33"/>
          <p:cNvSpPr txBox="1"/>
          <p:nvPr/>
        </p:nvSpPr>
        <p:spPr>
          <a:xfrm>
            <a:off x="9445609" y="6250170"/>
            <a:ext cx="2722103" cy="1794272"/>
          </a:xfrm>
          <a:prstGeom prst="rect">
            <a:avLst/>
          </a:prstGeom>
        </p:spPr>
        <p:txBody>
          <a:bodyPr lIns="0" tIns="0" rIns="0" bIns="0" rtlCol="0" anchor="t">
            <a:spAutoFit/>
          </a:bodyPr>
          <a:lstStyle/>
          <a:p>
            <a:pPr marL="0" lvl="0" indent="0" algn="ctr">
              <a:lnSpc>
                <a:spcPts val="2084"/>
              </a:lnSpc>
              <a:spcBef>
                <a:spcPct val="0"/>
              </a:spcBef>
            </a:pPr>
            <a:r>
              <a:rPr lang="en-US" sz="1510" spc="148" dirty="0">
                <a:solidFill>
                  <a:srgbClr val="231F20"/>
                </a:solidFill>
                <a:latin typeface="Montserrat Light"/>
              </a:rPr>
              <a:t>Lorem ipsum dolor sit </a:t>
            </a:r>
            <a:r>
              <a:rPr lang="en-US" sz="1510" spc="148" dirty="0" err="1">
                <a:solidFill>
                  <a:srgbClr val="231F20"/>
                </a:solidFill>
                <a:latin typeface="Montserrat Light"/>
              </a:rPr>
              <a:t>amet</a:t>
            </a:r>
            <a:r>
              <a:rPr lang="en-US" sz="1510" spc="148" dirty="0">
                <a:solidFill>
                  <a:srgbClr val="231F20"/>
                </a:solidFill>
                <a:latin typeface="Montserrat Light"/>
              </a:rPr>
              <a:t>, </a:t>
            </a:r>
            <a:r>
              <a:rPr lang="en-US" sz="1510" spc="148" dirty="0" err="1">
                <a:solidFill>
                  <a:srgbClr val="231F20"/>
                </a:solidFill>
                <a:latin typeface="Montserrat Light"/>
              </a:rPr>
              <a:t>consectetur</a:t>
            </a:r>
            <a:r>
              <a:rPr lang="en-US" sz="1510" spc="148" dirty="0">
                <a:solidFill>
                  <a:srgbClr val="231F20"/>
                </a:solidFill>
                <a:latin typeface="Montserrat Light"/>
              </a:rPr>
              <a:t> </a:t>
            </a:r>
            <a:r>
              <a:rPr lang="en-US" sz="1510" spc="148" dirty="0" err="1">
                <a:solidFill>
                  <a:srgbClr val="231F20"/>
                </a:solidFill>
                <a:latin typeface="Montserrat Light"/>
              </a:rPr>
              <a:t>adipiscing</a:t>
            </a:r>
            <a:r>
              <a:rPr lang="en-US" sz="1510" spc="148" dirty="0">
                <a:solidFill>
                  <a:srgbClr val="231F20"/>
                </a:solidFill>
                <a:latin typeface="Montserrat Light"/>
              </a:rPr>
              <a:t> </a:t>
            </a:r>
            <a:r>
              <a:rPr lang="en-US" sz="1510" spc="148" dirty="0" err="1">
                <a:solidFill>
                  <a:srgbClr val="231F20"/>
                </a:solidFill>
                <a:latin typeface="Montserrat Light"/>
              </a:rPr>
              <a:t>elit</a:t>
            </a:r>
            <a:r>
              <a:rPr lang="en-US" sz="1510" spc="148" dirty="0">
                <a:solidFill>
                  <a:srgbClr val="231F20"/>
                </a:solidFill>
                <a:latin typeface="Montserrat Light"/>
              </a:rPr>
              <a:t>. Duis </a:t>
            </a:r>
            <a:r>
              <a:rPr lang="en-US" sz="1510" spc="148" dirty="0" err="1">
                <a:solidFill>
                  <a:srgbClr val="231F20"/>
                </a:solidFill>
                <a:latin typeface="Montserrat Light"/>
              </a:rPr>
              <a:t>vulputate</a:t>
            </a:r>
            <a:r>
              <a:rPr lang="en-US" sz="1510" spc="148" dirty="0">
                <a:solidFill>
                  <a:srgbClr val="231F20"/>
                </a:solidFill>
                <a:latin typeface="Montserrat Light"/>
              </a:rPr>
              <a:t> </a:t>
            </a:r>
            <a:r>
              <a:rPr lang="en-US" sz="1510" spc="148" dirty="0" err="1">
                <a:solidFill>
                  <a:srgbClr val="231F20"/>
                </a:solidFill>
                <a:latin typeface="Montserrat Light"/>
              </a:rPr>
              <a:t>nulla</a:t>
            </a:r>
            <a:r>
              <a:rPr lang="en-US" sz="1510" spc="148" dirty="0">
                <a:solidFill>
                  <a:srgbClr val="231F20"/>
                </a:solidFill>
                <a:latin typeface="Montserrat Light"/>
              </a:rPr>
              <a:t> at ante </a:t>
            </a:r>
            <a:r>
              <a:rPr lang="en-US" sz="1510" spc="148" dirty="0" err="1">
                <a:solidFill>
                  <a:srgbClr val="231F20"/>
                </a:solidFill>
                <a:latin typeface="Montserrat Light"/>
              </a:rPr>
              <a:t>rhoncus</a:t>
            </a:r>
            <a:r>
              <a:rPr lang="en-US" sz="1510" spc="148" dirty="0">
                <a:solidFill>
                  <a:srgbClr val="231F20"/>
                </a:solidFill>
                <a:latin typeface="Montserrat Light"/>
              </a:rPr>
              <a:t>, vel </a:t>
            </a:r>
            <a:r>
              <a:rPr lang="en-US" sz="1510" spc="148" dirty="0" err="1">
                <a:solidFill>
                  <a:srgbClr val="231F20"/>
                </a:solidFill>
                <a:latin typeface="Montserrat Light"/>
              </a:rPr>
              <a:t>efficitur</a:t>
            </a:r>
            <a:r>
              <a:rPr lang="en-US" sz="1510" spc="148" dirty="0">
                <a:solidFill>
                  <a:srgbClr val="231F20"/>
                </a:solidFill>
                <a:latin typeface="Montserrat Light"/>
              </a:rPr>
              <a:t> </a:t>
            </a:r>
            <a:r>
              <a:rPr lang="en-US" sz="1510" spc="148" dirty="0" err="1">
                <a:solidFill>
                  <a:srgbClr val="231F20"/>
                </a:solidFill>
                <a:latin typeface="Montserrat Light"/>
              </a:rPr>
              <a:t>felis</a:t>
            </a:r>
            <a:r>
              <a:rPr lang="en-US" sz="1510" spc="148" dirty="0">
                <a:solidFill>
                  <a:srgbClr val="231F20"/>
                </a:solidFill>
                <a:latin typeface="Montserrat Light"/>
              </a:rPr>
              <a:t> </a:t>
            </a:r>
            <a:r>
              <a:rPr lang="en-US" sz="1510" spc="148" dirty="0" err="1">
                <a:solidFill>
                  <a:srgbClr val="231F20"/>
                </a:solidFill>
                <a:latin typeface="Montserrat Light"/>
              </a:rPr>
              <a:t>condimentum</a:t>
            </a:r>
            <a:r>
              <a:rPr lang="en-US" sz="1510" spc="148" dirty="0">
                <a:solidFill>
                  <a:srgbClr val="231F20"/>
                </a:solidFill>
                <a:latin typeface="Montserrat Light"/>
              </a:rPr>
              <a:t>. Proin </a:t>
            </a:r>
            <a:r>
              <a:rPr lang="en-US" sz="1510" spc="148" dirty="0" err="1">
                <a:solidFill>
                  <a:srgbClr val="231F20"/>
                </a:solidFill>
                <a:latin typeface="Montserrat Light"/>
              </a:rPr>
              <a:t>odio</a:t>
            </a:r>
            <a:r>
              <a:rPr lang="en-US" sz="1510" spc="148" dirty="0">
                <a:solidFill>
                  <a:srgbClr val="231F20"/>
                </a:solidFill>
                <a:latin typeface="Montserrat Light"/>
              </a:rPr>
              <a:t> </a:t>
            </a:r>
            <a:r>
              <a:rPr lang="en-US" sz="1510" spc="148" dirty="0" err="1">
                <a:solidFill>
                  <a:srgbClr val="231F20"/>
                </a:solidFill>
                <a:latin typeface="Montserrat Light"/>
              </a:rPr>
              <a:t>odio</a:t>
            </a:r>
            <a:r>
              <a:rPr lang="en-US" sz="1510" spc="148" dirty="0">
                <a:solidFill>
                  <a:srgbClr val="231F20"/>
                </a:solidFill>
                <a:latin typeface="Montserrat Light"/>
              </a:rPr>
              <a:t>.</a:t>
            </a:r>
          </a:p>
        </p:txBody>
      </p:sp>
      <p:sp>
        <p:nvSpPr>
          <p:cNvPr id="34" name="TextBox 34"/>
          <p:cNvSpPr txBox="1"/>
          <p:nvPr/>
        </p:nvSpPr>
        <p:spPr>
          <a:xfrm>
            <a:off x="12768040" y="3241107"/>
            <a:ext cx="3351628" cy="4830810"/>
          </a:xfrm>
          <a:prstGeom prst="rect">
            <a:avLst/>
          </a:prstGeom>
        </p:spPr>
        <p:txBody>
          <a:bodyPr wrap="square" lIns="0" tIns="0" rIns="0" bIns="0" rtlCol="0" anchor="t">
            <a:spAutoFit/>
          </a:bodyPr>
          <a:lstStyle/>
          <a:p>
            <a:pPr marL="0" lvl="0" indent="0" algn="ctr">
              <a:lnSpc>
                <a:spcPts val="2084"/>
              </a:lnSpc>
              <a:spcBef>
                <a:spcPct val="0"/>
              </a:spcBef>
            </a:pPr>
            <a:r>
              <a:rPr lang="en-US" sz="1600" spc="148" dirty="0">
                <a:solidFill>
                  <a:srgbClr val="231F20"/>
                </a:solidFill>
                <a:latin typeface="Montserrat Light"/>
              </a:rPr>
              <a:t>Losing customers is a major cost for any organization. Customer churn, also known as customer attrition or customer turnover, is the percentage of customers who stop using your company’s product or service within a certain period. If we could understand the reasons and the timing of customer churn with reasonable accuracy, it would greatly help the organization to plan and implement effective retention strategies.</a:t>
            </a:r>
          </a:p>
        </p:txBody>
      </p:sp>
      <p:sp>
        <p:nvSpPr>
          <p:cNvPr id="35" name="Freeform 35"/>
          <p:cNvSpPr/>
          <p:nvPr/>
        </p:nvSpPr>
        <p:spPr>
          <a:xfrm>
            <a:off x="6770147" y="3124811"/>
            <a:ext cx="789574" cy="975879"/>
          </a:xfrm>
          <a:custGeom>
            <a:avLst/>
            <a:gdLst/>
            <a:ahLst/>
            <a:cxnLst/>
            <a:rect l="l" t="t" r="r" b="b"/>
            <a:pathLst>
              <a:path w="789574" h="975879">
                <a:moveTo>
                  <a:pt x="0" y="0"/>
                </a:moveTo>
                <a:lnTo>
                  <a:pt x="789574" y="0"/>
                </a:lnTo>
                <a:lnTo>
                  <a:pt x="789574" y="975879"/>
                </a:lnTo>
                <a:lnTo>
                  <a:pt x="0" y="9758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6" name="Freeform 36"/>
          <p:cNvSpPr/>
          <p:nvPr/>
        </p:nvSpPr>
        <p:spPr>
          <a:xfrm>
            <a:off x="9765956" y="3073412"/>
            <a:ext cx="1397344" cy="1049278"/>
          </a:xfrm>
          <a:custGeom>
            <a:avLst/>
            <a:gdLst/>
            <a:ahLst/>
            <a:cxnLst/>
            <a:rect l="l" t="t" r="r" b="b"/>
            <a:pathLst>
              <a:path w="1397344" h="1049278">
                <a:moveTo>
                  <a:pt x="0" y="0"/>
                </a:moveTo>
                <a:lnTo>
                  <a:pt x="1397344" y="0"/>
                </a:lnTo>
                <a:lnTo>
                  <a:pt x="1397344" y="1049278"/>
                </a:lnTo>
                <a:lnTo>
                  <a:pt x="0" y="10492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7" name="Freeform 37"/>
          <p:cNvSpPr/>
          <p:nvPr/>
        </p:nvSpPr>
        <p:spPr>
          <a:xfrm>
            <a:off x="14182009" y="1422197"/>
            <a:ext cx="830022" cy="855131"/>
          </a:xfrm>
          <a:custGeom>
            <a:avLst/>
            <a:gdLst/>
            <a:ahLst/>
            <a:cxnLst/>
            <a:rect l="l" t="t" r="r" b="b"/>
            <a:pathLst>
              <a:path w="964077" h="978307">
                <a:moveTo>
                  <a:pt x="0" y="0"/>
                </a:moveTo>
                <a:lnTo>
                  <a:pt x="964077" y="0"/>
                </a:lnTo>
                <a:lnTo>
                  <a:pt x="964077" y="978307"/>
                </a:lnTo>
                <a:lnTo>
                  <a:pt x="0" y="9783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sp>
        <p:nvSpPr>
          <p:cNvPr id="38" name="Freeform 38"/>
          <p:cNvSpPr/>
          <p:nvPr/>
        </p:nvSpPr>
        <p:spPr>
          <a:xfrm>
            <a:off x="2895600" y="1525451"/>
            <a:ext cx="932630" cy="833162"/>
          </a:xfrm>
          <a:custGeom>
            <a:avLst/>
            <a:gdLst/>
            <a:ahLst/>
            <a:cxnLst/>
            <a:rect l="l" t="t" r="r" b="b"/>
            <a:pathLst>
              <a:path w="1079092" h="1061434">
                <a:moveTo>
                  <a:pt x="0" y="0"/>
                </a:moveTo>
                <a:lnTo>
                  <a:pt x="1079091" y="0"/>
                </a:lnTo>
                <a:lnTo>
                  <a:pt x="1079091" y="1061433"/>
                </a:lnTo>
                <a:lnTo>
                  <a:pt x="0" y="1061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9" name="Footer Placeholder 38">
            <a:extLst>
              <a:ext uri="{FF2B5EF4-FFF2-40B4-BE49-F238E27FC236}">
                <a16:creationId xmlns:a16="http://schemas.microsoft.com/office/drawing/2014/main" id="{06E293B7-F66B-AF5D-1A66-1253E6042D12}"/>
              </a:ext>
            </a:extLst>
          </p:cNvPr>
          <p:cNvSpPr>
            <a:spLocks noGrp="1"/>
          </p:cNvSpPr>
          <p:nvPr>
            <p:ph type="ftr" sz="quarter" idx="11"/>
          </p:nvPr>
        </p:nvSpPr>
        <p:spPr>
          <a:xfrm>
            <a:off x="6210300" y="9312902"/>
            <a:ext cx="4953000" cy="365125"/>
          </a:xfrm>
        </p:spPr>
        <p:txBody>
          <a:bodyPr/>
          <a:lstStyle/>
          <a:p>
            <a:r>
              <a:rPr lang="en-US" dirty="0"/>
              <a:t>Team Hafnium Capstone Project -</a:t>
            </a:r>
            <a:r>
              <a:rPr lang="en-US" dirty="0" err="1"/>
              <a:t>Azubi</a:t>
            </a:r>
            <a:r>
              <a:rPr lang="en-US" dirty="0"/>
              <a:t> Africa </a:t>
            </a:r>
          </a:p>
        </p:txBody>
      </p:sp>
      <p:sp>
        <p:nvSpPr>
          <p:cNvPr id="40" name="Slide Number Placeholder 39">
            <a:extLst>
              <a:ext uri="{FF2B5EF4-FFF2-40B4-BE49-F238E27FC236}">
                <a16:creationId xmlns:a16="http://schemas.microsoft.com/office/drawing/2014/main" id="{9D5EDF09-861F-9AD4-3C71-509B79F56BA0}"/>
              </a:ext>
            </a:extLst>
          </p:cNvPr>
          <p:cNvSpPr>
            <a:spLocks noGrp="1"/>
          </p:cNvSpPr>
          <p:nvPr>
            <p:ph type="sldNum" sz="quarter" idx="12"/>
          </p:nvPr>
        </p:nvSpPr>
        <p:spPr>
          <a:xfrm>
            <a:off x="14219083" y="9267242"/>
            <a:ext cx="2133600" cy="365125"/>
          </a:xfrm>
        </p:spPr>
        <p:txBody>
          <a:bodyPr/>
          <a:lstStyle/>
          <a:p>
            <a:pPr algn="ctr"/>
            <a:fld id="{B6F15528-21DE-4FAA-801E-634DDDAF4B2B}" type="slidenum">
              <a:rPr lang="en-US" smtClean="0"/>
              <a:pPr algn="ctr"/>
              <a:t>5</a:t>
            </a:fld>
            <a:endParaRPr lang="en-US" dirty="0"/>
          </a:p>
        </p:txBody>
      </p:sp>
      <p:sp>
        <p:nvSpPr>
          <p:cNvPr id="41" name="TextBox 40">
            <a:extLst>
              <a:ext uri="{FF2B5EF4-FFF2-40B4-BE49-F238E27FC236}">
                <a16:creationId xmlns:a16="http://schemas.microsoft.com/office/drawing/2014/main" id="{12DD1A61-315F-7045-F142-F092C2A39FE3}"/>
              </a:ext>
            </a:extLst>
          </p:cNvPr>
          <p:cNvSpPr txBox="1"/>
          <p:nvPr/>
        </p:nvSpPr>
        <p:spPr>
          <a:xfrm>
            <a:off x="1717005" y="3206091"/>
            <a:ext cx="3631082" cy="4708981"/>
          </a:xfrm>
          <a:prstGeom prst="rect">
            <a:avLst/>
          </a:prstGeom>
          <a:noFill/>
        </p:spPr>
        <p:txBody>
          <a:bodyPr wrap="square" rtlCol="0">
            <a:spAutoFit/>
          </a:bodyPr>
          <a:lstStyle/>
          <a:p>
            <a:r>
              <a:rPr lang="en-US" sz="2000" dirty="0">
                <a:latin typeface="Montserrat Light" panose="00000400000000000000" pitchFamily="2" charset="0"/>
              </a:rPr>
              <a:t>To develop a machine learning model to predict the likelihood of each customer “churning,” i.e. becoming inactive and not making any transactions for 90 days. We aim to build an effective classification model capable of predicting whether a customer will churn or not and offer valuable insights to the company for strategic decision-making.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44369" y="12019"/>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grpSp>
        <p:nvGrpSpPr>
          <p:cNvPr id="3" name="Group 3"/>
          <p:cNvGrpSpPr/>
          <p:nvPr/>
        </p:nvGrpSpPr>
        <p:grpSpPr>
          <a:xfrm>
            <a:off x="1413303" y="3699913"/>
            <a:ext cx="2578727" cy="1432874"/>
            <a:chOff x="0" y="0"/>
            <a:chExt cx="4159440" cy="2311200"/>
          </a:xfrm>
        </p:grpSpPr>
        <p:sp>
          <p:nvSpPr>
            <p:cNvPr id="4" name="Freeform 4"/>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5" name="Group 5"/>
          <p:cNvGrpSpPr/>
          <p:nvPr/>
        </p:nvGrpSpPr>
        <p:grpSpPr>
          <a:xfrm>
            <a:off x="1514184" y="4098975"/>
            <a:ext cx="2087711" cy="2089050"/>
            <a:chOff x="0" y="0"/>
            <a:chExt cx="3367440" cy="3369600"/>
          </a:xfrm>
        </p:grpSpPr>
        <p:sp>
          <p:nvSpPr>
            <p:cNvPr id="6" name="Freeform 6"/>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7" name="Group 7"/>
          <p:cNvGrpSpPr/>
          <p:nvPr/>
        </p:nvGrpSpPr>
        <p:grpSpPr>
          <a:xfrm>
            <a:off x="3988013" y="4097636"/>
            <a:ext cx="2088157" cy="2086818"/>
            <a:chOff x="0" y="0"/>
            <a:chExt cx="3368160" cy="3366000"/>
          </a:xfrm>
        </p:grpSpPr>
        <p:sp>
          <p:nvSpPr>
            <p:cNvPr id="8" name="Freeform 8"/>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9" name="Group 9"/>
          <p:cNvGrpSpPr/>
          <p:nvPr/>
        </p:nvGrpSpPr>
        <p:grpSpPr>
          <a:xfrm>
            <a:off x="3873740" y="5103326"/>
            <a:ext cx="2582745" cy="1431089"/>
            <a:chOff x="0" y="0"/>
            <a:chExt cx="4165920" cy="2308320"/>
          </a:xfrm>
        </p:grpSpPr>
        <p:sp>
          <p:nvSpPr>
            <p:cNvPr id="10" name="Freeform 10"/>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11" name="Group 11"/>
          <p:cNvGrpSpPr/>
          <p:nvPr/>
        </p:nvGrpSpPr>
        <p:grpSpPr>
          <a:xfrm>
            <a:off x="6713659" y="3726249"/>
            <a:ext cx="2578727" cy="1432874"/>
            <a:chOff x="0" y="0"/>
            <a:chExt cx="4159440" cy="2311200"/>
          </a:xfrm>
        </p:grpSpPr>
        <p:sp>
          <p:nvSpPr>
            <p:cNvPr id="12" name="Freeform 12"/>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13" name="Group 13"/>
          <p:cNvGrpSpPr/>
          <p:nvPr/>
        </p:nvGrpSpPr>
        <p:grpSpPr>
          <a:xfrm>
            <a:off x="6814541" y="4125311"/>
            <a:ext cx="2087711" cy="2089050"/>
            <a:chOff x="0" y="0"/>
            <a:chExt cx="3367440" cy="3369600"/>
          </a:xfrm>
        </p:grpSpPr>
        <p:sp>
          <p:nvSpPr>
            <p:cNvPr id="14" name="Freeform 14"/>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15" name="Group 15"/>
          <p:cNvGrpSpPr/>
          <p:nvPr/>
        </p:nvGrpSpPr>
        <p:grpSpPr>
          <a:xfrm>
            <a:off x="9288369" y="4123972"/>
            <a:ext cx="2088157" cy="2086818"/>
            <a:chOff x="0" y="0"/>
            <a:chExt cx="3368160" cy="3366000"/>
          </a:xfrm>
        </p:grpSpPr>
        <p:sp>
          <p:nvSpPr>
            <p:cNvPr id="16" name="Freeform 16"/>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17" name="Group 17"/>
          <p:cNvGrpSpPr/>
          <p:nvPr/>
        </p:nvGrpSpPr>
        <p:grpSpPr>
          <a:xfrm>
            <a:off x="9174096" y="5129662"/>
            <a:ext cx="2582745" cy="1431089"/>
            <a:chOff x="0" y="0"/>
            <a:chExt cx="4165920" cy="2308320"/>
          </a:xfrm>
        </p:grpSpPr>
        <p:sp>
          <p:nvSpPr>
            <p:cNvPr id="18" name="Freeform 18"/>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19" name="Group 19"/>
          <p:cNvGrpSpPr/>
          <p:nvPr/>
        </p:nvGrpSpPr>
        <p:grpSpPr>
          <a:xfrm>
            <a:off x="12014016" y="3722678"/>
            <a:ext cx="2578727" cy="1432874"/>
            <a:chOff x="0" y="0"/>
            <a:chExt cx="4159440" cy="2311200"/>
          </a:xfrm>
        </p:grpSpPr>
        <p:sp>
          <p:nvSpPr>
            <p:cNvPr id="20" name="Freeform 20"/>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21" name="Group 21"/>
          <p:cNvGrpSpPr/>
          <p:nvPr/>
        </p:nvGrpSpPr>
        <p:grpSpPr>
          <a:xfrm>
            <a:off x="12114897" y="4121740"/>
            <a:ext cx="2087711" cy="2089050"/>
            <a:chOff x="0" y="0"/>
            <a:chExt cx="3367440" cy="3369600"/>
          </a:xfrm>
        </p:grpSpPr>
        <p:sp>
          <p:nvSpPr>
            <p:cNvPr id="22" name="Freeform 22"/>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23" name="Group 23"/>
          <p:cNvGrpSpPr/>
          <p:nvPr/>
        </p:nvGrpSpPr>
        <p:grpSpPr>
          <a:xfrm>
            <a:off x="14588726" y="4120401"/>
            <a:ext cx="2088157" cy="2086818"/>
            <a:chOff x="0" y="0"/>
            <a:chExt cx="3368160" cy="3366000"/>
          </a:xfrm>
        </p:grpSpPr>
        <p:sp>
          <p:nvSpPr>
            <p:cNvPr id="24" name="Freeform 24"/>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sp>
        <p:nvSpPr>
          <p:cNvPr id="25" name="Freeform 25"/>
          <p:cNvSpPr/>
          <p:nvPr/>
        </p:nvSpPr>
        <p:spPr>
          <a:xfrm>
            <a:off x="2069511" y="4580104"/>
            <a:ext cx="977057" cy="1121882"/>
          </a:xfrm>
          <a:custGeom>
            <a:avLst/>
            <a:gdLst/>
            <a:ahLst/>
            <a:cxnLst/>
            <a:rect l="l" t="t" r="r" b="b"/>
            <a:pathLst>
              <a:path w="977057" h="1121882">
                <a:moveTo>
                  <a:pt x="0" y="0"/>
                </a:moveTo>
                <a:lnTo>
                  <a:pt x="977057" y="0"/>
                </a:lnTo>
                <a:lnTo>
                  <a:pt x="977057" y="1121882"/>
                </a:lnTo>
                <a:lnTo>
                  <a:pt x="0" y="11218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6" name="Freeform 26"/>
          <p:cNvSpPr/>
          <p:nvPr/>
        </p:nvSpPr>
        <p:spPr>
          <a:xfrm>
            <a:off x="4567689" y="4719021"/>
            <a:ext cx="928806" cy="896720"/>
          </a:xfrm>
          <a:custGeom>
            <a:avLst/>
            <a:gdLst/>
            <a:ahLst/>
            <a:cxnLst/>
            <a:rect l="l" t="t" r="r" b="b"/>
            <a:pathLst>
              <a:path w="928806" h="896720">
                <a:moveTo>
                  <a:pt x="0" y="0"/>
                </a:moveTo>
                <a:lnTo>
                  <a:pt x="928805" y="0"/>
                </a:lnTo>
                <a:lnTo>
                  <a:pt x="928805" y="896720"/>
                </a:lnTo>
                <a:lnTo>
                  <a:pt x="0" y="8967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7" name="Freeform 27"/>
          <p:cNvSpPr/>
          <p:nvPr/>
        </p:nvSpPr>
        <p:spPr>
          <a:xfrm>
            <a:off x="12661056" y="4741787"/>
            <a:ext cx="995393" cy="955577"/>
          </a:xfrm>
          <a:custGeom>
            <a:avLst/>
            <a:gdLst/>
            <a:ahLst/>
            <a:cxnLst/>
            <a:rect l="l" t="t" r="r" b="b"/>
            <a:pathLst>
              <a:path w="995393" h="955577">
                <a:moveTo>
                  <a:pt x="0" y="0"/>
                </a:moveTo>
                <a:lnTo>
                  <a:pt x="995394" y="0"/>
                </a:lnTo>
                <a:lnTo>
                  <a:pt x="995394" y="955577"/>
                </a:lnTo>
                <a:lnTo>
                  <a:pt x="0" y="9555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8" name="Freeform 28"/>
          <p:cNvSpPr/>
          <p:nvPr/>
        </p:nvSpPr>
        <p:spPr>
          <a:xfrm>
            <a:off x="10076937" y="4588869"/>
            <a:ext cx="1114987" cy="952807"/>
          </a:xfrm>
          <a:custGeom>
            <a:avLst/>
            <a:gdLst/>
            <a:ahLst/>
            <a:cxnLst/>
            <a:rect l="l" t="t" r="r" b="b"/>
            <a:pathLst>
              <a:path w="1114987" h="952807">
                <a:moveTo>
                  <a:pt x="0" y="0"/>
                </a:moveTo>
                <a:lnTo>
                  <a:pt x="1114987" y="0"/>
                </a:lnTo>
                <a:lnTo>
                  <a:pt x="1114987" y="952808"/>
                </a:lnTo>
                <a:lnTo>
                  <a:pt x="0" y="95280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9" name="Freeform 29"/>
          <p:cNvSpPr/>
          <p:nvPr/>
        </p:nvSpPr>
        <p:spPr>
          <a:xfrm>
            <a:off x="7418509" y="4719021"/>
            <a:ext cx="831541" cy="952807"/>
          </a:xfrm>
          <a:custGeom>
            <a:avLst/>
            <a:gdLst/>
            <a:ahLst/>
            <a:cxnLst/>
            <a:rect l="l" t="t" r="r" b="b"/>
            <a:pathLst>
              <a:path w="831541" h="952807">
                <a:moveTo>
                  <a:pt x="0" y="0"/>
                </a:moveTo>
                <a:lnTo>
                  <a:pt x="831541" y="0"/>
                </a:lnTo>
                <a:lnTo>
                  <a:pt x="831541" y="952808"/>
                </a:lnTo>
                <a:lnTo>
                  <a:pt x="0" y="95280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0" name="Freeform 30"/>
          <p:cNvSpPr/>
          <p:nvPr/>
        </p:nvSpPr>
        <p:spPr>
          <a:xfrm>
            <a:off x="15164243" y="4675888"/>
            <a:ext cx="926844" cy="1084604"/>
          </a:xfrm>
          <a:custGeom>
            <a:avLst/>
            <a:gdLst/>
            <a:ahLst/>
            <a:cxnLst/>
            <a:rect l="l" t="t" r="r" b="b"/>
            <a:pathLst>
              <a:path w="926844" h="1084604">
                <a:moveTo>
                  <a:pt x="0" y="0"/>
                </a:moveTo>
                <a:lnTo>
                  <a:pt x="926844" y="0"/>
                </a:lnTo>
                <a:lnTo>
                  <a:pt x="926844" y="1084604"/>
                </a:lnTo>
                <a:lnTo>
                  <a:pt x="0" y="108460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43" name="Footer Placeholder 42">
            <a:extLst>
              <a:ext uri="{FF2B5EF4-FFF2-40B4-BE49-F238E27FC236}">
                <a16:creationId xmlns:a16="http://schemas.microsoft.com/office/drawing/2014/main" id="{F4355F15-2936-7CEB-126A-EB4B5EE459CA}"/>
              </a:ext>
            </a:extLst>
          </p:cNvPr>
          <p:cNvSpPr>
            <a:spLocks noGrp="1"/>
          </p:cNvSpPr>
          <p:nvPr>
            <p:ph type="ftr" sz="quarter" idx="11"/>
          </p:nvPr>
        </p:nvSpPr>
        <p:spPr>
          <a:xfrm>
            <a:off x="6393463" y="9589064"/>
            <a:ext cx="4433921" cy="365125"/>
          </a:xfrm>
        </p:spPr>
        <p:txBody>
          <a:bodyPr/>
          <a:lstStyle/>
          <a:p>
            <a:r>
              <a:rPr lang="en-US" dirty="0"/>
              <a:t>Team Hafnium Capstone Project -</a:t>
            </a:r>
            <a:r>
              <a:rPr lang="en-US" dirty="0" err="1"/>
              <a:t>Azubi</a:t>
            </a:r>
            <a:r>
              <a:rPr lang="en-US" dirty="0"/>
              <a:t> Africa </a:t>
            </a:r>
          </a:p>
        </p:txBody>
      </p:sp>
      <p:sp>
        <p:nvSpPr>
          <p:cNvPr id="44" name="Slide Number Placeholder 43">
            <a:extLst>
              <a:ext uri="{FF2B5EF4-FFF2-40B4-BE49-F238E27FC236}">
                <a16:creationId xmlns:a16="http://schemas.microsoft.com/office/drawing/2014/main" id="{88B800FC-A746-F4FF-EF26-084B2972A55D}"/>
              </a:ext>
            </a:extLst>
          </p:cNvPr>
          <p:cNvSpPr>
            <a:spLocks noGrp="1"/>
          </p:cNvSpPr>
          <p:nvPr>
            <p:ph type="sldNum" sz="quarter" idx="12"/>
          </p:nvPr>
        </p:nvSpPr>
        <p:spPr>
          <a:xfrm>
            <a:off x="13521926" y="9557557"/>
            <a:ext cx="2133600" cy="365125"/>
          </a:xfrm>
        </p:spPr>
        <p:txBody>
          <a:bodyPr/>
          <a:lstStyle/>
          <a:p>
            <a:pPr algn="ctr"/>
            <a:fld id="{B6F15528-21DE-4FAA-801E-634DDDAF4B2B}" type="slidenum">
              <a:rPr lang="en-US" smtClean="0"/>
              <a:pPr algn="ctr"/>
              <a:t>6</a:t>
            </a:fld>
            <a:endParaRPr lang="en-US" dirty="0"/>
          </a:p>
        </p:txBody>
      </p:sp>
      <p:sp>
        <p:nvSpPr>
          <p:cNvPr id="45" name="Rectangle: Rounded Corners 44">
            <a:extLst>
              <a:ext uri="{FF2B5EF4-FFF2-40B4-BE49-F238E27FC236}">
                <a16:creationId xmlns:a16="http://schemas.microsoft.com/office/drawing/2014/main" id="{2E9F8745-22ED-C461-3096-68383E89E7E2}"/>
              </a:ext>
            </a:extLst>
          </p:cNvPr>
          <p:cNvSpPr/>
          <p:nvPr/>
        </p:nvSpPr>
        <p:spPr>
          <a:xfrm>
            <a:off x="609600" y="800100"/>
            <a:ext cx="16992600" cy="8610600"/>
          </a:xfrm>
          <a:prstGeom prst="round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FB95F8A-1C88-0533-6CC9-55BC0DCA543E}"/>
              </a:ext>
            </a:extLst>
          </p:cNvPr>
          <p:cNvSpPr txBox="1"/>
          <p:nvPr/>
        </p:nvSpPr>
        <p:spPr>
          <a:xfrm>
            <a:off x="1437277" y="2415798"/>
            <a:ext cx="2396696" cy="646331"/>
          </a:xfrm>
          <a:prstGeom prst="rect">
            <a:avLst/>
          </a:prstGeom>
          <a:noFill/>
          <a:ln>
            <a:solidFill>
              <a:schemeClr val="bg1">
                <a:lumMod val="85000"/>
              </a:schemeClr>
            </a:solidFill>
          </a:ln>
        </p:spPr>
        <p:txBody>
          <a:bodyPr wrap="square" rtlCol="0">
            <a:spAutoFit/>
          </a:bodyPr>
          <a:lstStyle/>
          <a:p>
            <a:r>
              <a:rPr lang="en-US" b="1" dirty="0"/>
              <a:t>REGION</a:t>
            </a:r>
            <a:r>
              <a:rPr lang="en-US" dirty="0"/>
              <a:t>: The location of each client</a:t>
            </a:r>
          </a:p>
        </p:txBody>
      </p:sp>
      <p:sp>
        <p:nvSpPr>
          <p:cNvPr id="49" name="TextBox 48">
            <a:extLst>
              <a:ext uri="{FF2B5EF4-FFF2-40B4-BE49-F238E27FC236}">
                <a16:creationId xmlns:a16="http://schemas.microsoft.com/office/drawing/2014/main" id="{BC939F5B-D695-6E69-0D9E-30383403DE43}"/>
              </a:ext>
            </a:extLst>
          </p:cNvPr>
          <p:cNvSpPr txBox="1"/>
          <p:nvPr/>
        </p:nvSpPr>
        <p:spPr>
          <a:xfrm>
            <a:off x="4182895" y="3062648"/>
            <a:ext cx="2202356" cy="646331"/>
          </a:xfrm>
          <a:prstGeom prst="rect">
            <a:avLst/>
          </a:prstGeom>
          <a:noFill/>
          <a:ln>
            <a:solidFill>
              <a:schemeClr val="bg1">
                <a:lumMod val="85000"/>
              </a:schemeClr>
            </a:solidFill>
          </a:ln>
        </p:spPr>
        <p:txBody>
          <a:bodyPr wrap="square" rtlCol="0">
            <a:spAutoFit/>
          </a:bodyPr>
          <a:lstStyle/>
          <a:p>
            <a:r>
              <a:rPr lang="en-US" b="1" dirty="0"/>
              <a:t>TENURE</a:t>
            </a:r>
            <a:r>
              <a:rPr lang="en-US" dirty="0"/>
              <a:t>: Duration in the network</a:t>
            </a:r>
          </a:p>
        </p:txBody>
      </p:sp>
      <p:sp>
        <p:nvSpPr>
          <p:cNvPr id="50" name="TextBox 49">
            <a:extLst>
              <a:ext uri="{FF2B5EF4-FFF2-40B4-BE49-F238E27FC236}">
                <a16:creationId xmlns:a16="http://schemas.microsoft.com/office/drawing/2014/main" id="{2D1904F8-E3B7-38E7-7680-33A52AD906BB}"/>
              </a:ext>
            </a:extLst>
          </p:cNvPr>
          <p:cNvSpPr txBox="1"/>
          <p:nvPr/>
        </p:nvSpPr>
        <p:spPr>
          <a:xfrm>
            <a:off x="6728102" y="2452768"/>
            <a:ext cx="2188570" cy="646331"/>
          </a:xfrm>
          <a:prstGeom prst="rect">
            <a:avLst/>
          </a:prstGeom>
          <a:noFill/>
          <a:ln>
            <a:solidFill>
              <a:schemeClr val="bg1">
                <a:lumMod val="85000"/>
              </a:schemeClr>
            </a:solidFill>
          </a:ln>
        </p:spPr>
        <p:txBody>
          <a:bodyPr wrap="square" rtlCol="0">
            <a:spAutoFit/>
          </a:bodyPr>
          <a:lstStyle/>
          <a:p>
            <a:r>
              <a:rPr lang="en-US" b="1" dirty="0"/>
              <a:t>REVENUE: </a:t>
            </a:r>
            <a:r>
              <a:rPr lang="en-US" dirty="0"/>
              <a:t>Monthly income of each client</a:t>
            </a:r>
          </a:p>
        </p:txBody>
      </p:sp>
      <p:sp>
        <p:nvSpPr>
          <p:cNvPr id="51" name="TextBox 50">
            <a:extLst>
              <a:ext uri="{FF2B5EF4-FFF2-40B4-BE49-F238E27FC236}">
                <a16:creationId xmlns:a16="http://schemas.microsoft.com/office/drawing/2014/main" id="{756354E4-2504-7384-A250-E7CCF6AFAABE}"/>
              </a:ext>
            </a:extLst>
          </p:cNvPr>
          <p:cNvSpPr txBox="1"/>
          <p:nvPr/>
        </p:nvSpPr>
        <p:spPr>
          <a:xfrm>
            <a:off x="9225187" y="3085703"/>
            <a:ext cx="2531692" cy="646331"/>
          </a:xfrm>
          <a:prstGeom prst="rect">
            <a:avLst/>
          </a:prstGeom>
          <a:noFill/>
          <a:ln>
            <a:solidFill>
              <a:schemeClr val="bg1">
                <a:lumMod val="85000"/>
              </a:schemeClr>
            </a:solidFill>
          </a:ln>
        </p:spPr>
        <p:txBody>
          <a:bodyPr wrap="square" rtlCol="0">
            <a:spAutoFit/>
          </a:bodyPr>
          <a:lstStyle/>
          <a:p>
            <a:r>
              <a:rPr lang="en-US" b="1" dirty="0"/>
              <a:t>ARPU_SEGMENT: I</a:t>
            </a:r>
            <a:r>
              <a:rPr lang="en-US" dirty="0"/>
              <a:t>ncome over 90 days / 3</a:t>
            </a:r>
          </a:p>
        </p:txBody>
      </p:sp>
      <p:sp>
        <p:nvSpPr>
          <p:cNvPr id="52" name="TextBox 51">
            <a:extLst>
              <a:ext uri="{FF2B5EF4-FFF2-40B4-BE49-F238E27FC236}">
                <a16:creationId xmlns:a16="http://schemas.microsoft.com/office/drawing/2014/main" id="{30A4F310-C957-61C0-9B6A-D042134684A7}"/>
              </a:ext>
            </a:extLst>
          </p:cNvPr>
          <p:cNvSpPr txBox="1"/>
          <p:nvPr/>
        </p:nvSpPr>
        <p:spPr>
          <a:xfrm>
            <a:off x="1351357" y="6560771"/>
            <a:ext cx="2341849" cy="923330"/>
          </a:xfrm>
          <a:prstGeom prst="rect">
            <a:avLst/>
          </a:prstGeom>
          <a:noFill/>
          <a:ln>
            <a:solidFill>
              <a:schemeClr val="bg1">
                <a:lumMod val="85000"/>
              </a:schemeClr>
            </a:solidFill>
          </a:ln>
        </p:spPr>
        <p:txBody>
          <a:bodyPr wrap="square" rtlCol="0">
            <a:spAutoFit/>
          </a:bodyPr>
          <a:lstStyle/>
          <a:p>
            <a:r>
              <a:rPr lang="en-US" b="1" dirty="0"/>
              <a:t>FREQUENCE: </a:t>
            </a:r>
            <a:r>
              <a:rPr lang="en-US" dirty="0"/>
              <a:t>Number of times the client has made an income</a:t>
            </a:r>
          </a:p>
        </p:txBody>
      </p:sp>
      <p:sp>
        <p:nvSpPr>
          <p:cNvPr id="53" name="TextBox 52">
            <a:extLst>
              <a:ext uri="{FF2B5EF4-FFF2-40B4-BE49-F238E27FC236}">
                <a16:creationId xmlns:a16="http://schemas.microsoft.com/office/drawing/2014/main" id="{5DF0C48C-938C-BEF8-76AD-68A29777F61B}"/>
              </a:ext>
            </a:extLst>
          </p:cNvPr>
          <p:cNvSpPr txBox="1"/>
          <p:nvPr/>
        </p:nvSpPr>
        <p:spPr>
          <a:xfrm>
            <a:off x="14488239" y="3087613"/>
            <a:ext cx="2386458" cy="646331"/>
          </a:xfrm>
          <a:prstGeom prst="rect">
            <a:avLst/>
          </a:prstGeom>
          <a:noFill/>
          <a:ln>
            <a:solidFill>
              <a:schemeClr val="bg1">
                <a:lumMod val="85000"/>
              </a:schemeClr>
            </a:solidFill>
          </a:ln>
        </p:spPr>
        <p:txBody>
          <a:bodyPr wrap="square" rtlCol="0">
            <a:spAutoFit/>
          </a:bodyPr>
          <a:lstStyle/>
          <a:p>
            <a:r>
              <a:rPr lang="en-US" b="1" dirty="0"/>
              <a:t>DATA_VOLUME: </a:t>
            </a:r>
            <a:r>
              <a:rPr lang="en-US" dirty="0"/>
              <a:t>Number of connections</a:t>
            </a:r>
          </a:p>
        </p:txBody>
      </p:sp>
      <p:sp>
        <p:nvSpPr>
          <p:cNvPr id="54" name="TextBox 53">
            <a:extLst>
              <a:ext uri="{FF2B5EF4-FFF2-40B4-BE49-F238E27FC236}">
                <a16:creationId xmlns:a16="http://schemas.microsoft.com/office/drawing/2014/main" id="{8A712907-8628-8494-80C1-1E993B9104BC}"/>
              </a:ext>
            </a:extLst>
          </p:cNvPr>
          <p:cNvSpPr txBox="1"/>
          <p:nvPr/>
        </p:nvSpPr>
        <p:spPr>
          <a:xfrm>
            <a:off x="11965512" y="2452768"/>
            <a:ext cx="2386458" cy="646331"/>
          </a:xfrm>
          <a:prstGeom prst="rect">
            <a:avLst/>
          </a:prstGeom>
          <a:noFill/>
          <a:ln>
            <a:solidFill>
              <a:schemeClr val="bg1">
                <a:lumMod val="85000"/>
              </a:schemeClr>
            </a:solidFill>
          </a:ln>
        </p:spPr>
        <p:txBody>
          <a:bodyPr wrap="square" rtlCol="0">
            <a:spAutoFit/>
          </a:bodyPr>
          <a:lstStyle/>
          <a:p>
            <a:r>
              <a:rPr lang="en-US" b="1" dirty="0"/>
              <a:t>TOP_PACK: </a:t>
            </a:r>
            <a:r>
              <a:rPr lang="en-US" dirty="0"/>
              <a:t>The most active packs</a:t>
            </a:r>
          </a:p>
        </p:txBody>
      </p:sp>
      <p:sp>
        <p:nvSpPr>
          <p:cNvPr id="55" name="TextBox 54">
            <a:extLst>
              <a:ext uri="{FF2B5EF4-FFF2-40B4-BE49-F238E27FC236}">
                <a16:creationId xmlns:a16="http://schemas.microsoft.com/office/drawing/2014/main" id="{E7010078-EFE6-2EF0-8DA4-345495678F5D}"/>
              </a:ext>
            </a:extLst>
          </p:cNvPr>
          <p:cNvSpPr txBox="1"/>
          <p:nvPr/>
        </p:nvSpPr>
        <p:spPr>
          <a:xfrm>
            <a:off x="12037348" y="6559923"/>
            <a:ext cx="2188570" cy="646331"/>
          </a:xfrm>
          <a:prstGeom prst="rect">
            <a:avLst/>
          </a:prstGeom>
          <a:noFill/>
          <a:ln>
            <a:solidFill>
              <a:schemeClr val="bg1">
                <a:lumMod val="85000"/>
              </a:schemeClr>
            </a:solidFill>
          </a:ln>
        </p:spPr>
        <p:txBody>
          <a:bodyPr wrap="square" rtlCol="0">
            <a:spAutoFit/>
          </a:bodyPr>
          <a:lstStyle/>
          <a:p>
            <a:r>
              <a:rPr lang="en-US" b="1" dirty="0"/>
              <a:t>REVENUE: </a:t>
            </a:r>
            <a:r>
              <a:rPr lang="en-US" dirty="0"/>
              <a:t>Monthly income of each client</a:t>
            </a:r>
          </a:p>
        </p:txBody>
      </p:sp>
      <p:sp>
        <p:nvSpPr>
          <p:cNvPr id="56" name="TextBox 55">
            <a:extLst>
              <a:ext uri="{FF2B5EF4-FFF2-40B4-BE49-F238E27FC236}">
                <a16:creationId xmlns:a16="http://schemas.microsoft.com/office/drawing/2014/main" id="{28A5168D-51A9-772B-4351-DE3A2A77118B}"/>
              </a:ext>
            </a:extLst>
          </p:cNvPr>
          <p:cNvSpPr txBox="1"/>
          <p:nvPr/>
        </p:nvSpPr>
        <p:spPr>
          <a:xfrm>
            <a:off x="3916316" y="6552275"/>
            <a:ext cx="2839737" cy="1200329"/>
          </a:xfrm>
          <a:prstGeom prst="rect">
            <a:avLst/>
          </a:prstGeom>
          <a:noFill/>
          <a:ln>
            <a:solidFill>
              <a:schemeClr val="bg1">
                <a:lumMod val="85000"/>
              </a:schemeClr>
            </a:solidFill>
          </a:ln>
        </p:spPr>
        <p:txBody>
          <a:bodyPr wrap="square" rtlCol="0">
            <a:spAutoFit/>
          </a:bodyPr>
          <a:lstStyle/>
          <a:p>
            <a:r>
              <a:rPr lang="en-US" b="1" dirty="0"/>
              <a:t>FREQ_TOP_PACK: </a:t>
            </a:r>
            <a:r>
              <a:rPr lang="en-US" dirty="0"/>
              <a:t>number of times the client has activated the top pack packages</a:t>
            </a:r>
          </a:p>
        </p:txBody>
      </p:sp>
      <p:sp>
        <p:nvSpPr>
          <p:cNvPr id="57" name="TextBox 56">
            <a:extLst>
              <a:ext uri="{FF2B5EF4-FFF2-40B4-BE49-F238E27FC236}">
                <a16:creationId xmlns:a16="http://schemas.microsoft.com/office/drawing/2014/main" id="{9BA83324-3D8F-58F7-3C86-B0C1BE20C49F}"/>
              </a:ext>
            </a:extLst>
          </p:cNvPr>
          <p:cNvSpPr txBox="1"/>
          <p:nvPr/>
        </p:nvSpPr>
        <p:spPr>
          <a:xfrm>
            <a:off x="6927709" y="6560771"/>
            <a:ext cx="2188570" cy="1200329"/>
          </a:xfrm>
          <a:prstGeom prst="rect">
            <a:avLst/>
          </a:prstGeom>
          <a:noFill/>
          <a:ln>
            <a:solidFill>
              <a:schemeClr val="bg1">
                <a:lumMod val="85000"/>
              </a:schemeClr>
            </a:solidFill>
          </a:ln>
        </p:spPr>
        <p:txBody>
          <a:bodyPr wrap="square" rtlCol="0">
            <a:spAutoFit/>
          </a:bodyPr>
          <a:lstStyle/>
          <a:p>
            <a:r>
              <a:rPr lang="en-US" b="1" dirty="0"/>
              <a:t>REGULARITY: </a:t>
            </a:r>
            <a:r>
              <a:rPr lang="en-US" dirty="0"/>
              <a:t>Number of times the client is active for 90 days</a:t>
            </a:r>
          </a:p>
        </p:txBody>
      </p:sp>
      <p:sp>
        <p:nvSpPr>
          <p:cNvPr id="58" name="TextBox 57">
            <a:extLst>
              <a:ext uri="{FF2B5EF4-FFF2-40B4-BE49-F238E27FC236}">
                <a16:creationId xmlns:a16="http://schemas.microsoft.com/office/drawing/2014/main" id="{356E1B1E-B89D-C3A4-A6F9-230E55BD6CA0}"/>
              </a:ext>
            </a:extLst>
          </p:cNvPr>
          <p:cNvSpPr txBox="1"/>
          <p:nvPr/>
        </p:nvSpPr>
        <p:spPr>
          <a:xfrm>
            <a:off x="9396748" y="6570154"/>
            <a:ext cx="2188570" cy="646331"/>
          </a:xfrm>
          <a:prstGeom prst="rect">
            <a:avLst/>
          </a:prstGeom>
          <a:noFill/>
          <a:ln>
            <a:solidFill>
              <a:schemeClr val="bg1">
                <a:lumMod val="85000"/>
              </a:schemeClr>
            </a:solidFill>
          </a:ln>
        </p:spPr>
        <p:txBody>
          <a:bodyPr wrap="square" rtlCol="0">
            <a:spAutoFit/>
          </a:bodyPr>
          <a:lstStyle/>
          <a:p>
            <a:r>
              <a:rPr lang="en-US" b="1" dirty="0"/>
              <a:t>ON_NET: I</a:t>
            </a:r>
            <a:r>
              <a:rPr lang="en-US" dirty="0"/>
              <a:t>nter expresso call</a:t>
            </a:r>
          </a:p>
        </p:txBody>
      </p:sp>
      <p:sp>
        <p:nvSpPr>
          <p:cNvPr id="59" name="TextBox 58">
            <a:extLst>
              <a:ext uri="{FF2B5EF4-FFF2-40B4-BE49-F238E27FC236}">
                <a16:creationId xmlns:a16="http://schemas.microsoft.com/office/drawing/2014/main" id="{A5FB623E-89B0-CE2E-3E49-EB142E600ACD}"/>
              </a:ext>
            </a:extLst>
          </p:cNvPr>
          <p:cNvSpPr txBox="1"/>
          <p:nvPr/>
        </p:nvSpPr>
        <p:spPr>
          <a:xfrm>
            <a:off x="5989517" y="8103479"/>
            <a:ext cx="6568749" cy="830997"/>
          </a:xfrm>
          <a:prstGeom prst="rect">
            <a:avLst/>
          </a:prstGeom>
          <a:noFill/>
          <a:ln>
            <a:solidFill>
              <a:schemeClr val="bg1">
                <a:lumMod val="85000"/>
              </a:schemeClr>
            </a:solidFill>
          </a:ln>
        </p:spPr>
        <p:txBody>
          <a:bodyPr wrap="square" rtlCol="0">
            <a:spAutoFit/>
          </a:bodyPr>
          <a:lstStyle/>
          <a:p>
            <a:r>
              <a:rPr lang="en-US" sz="4800" b="1" dirty="0"/>
              <a:t>CHURN: Target Variable</a:t>
            </a:r>
          </a:p>
        </p:txBody>
      </p:sp>
      <p:sp>
        <p:nvSpPr>
          <p:cNvPr id="60" name="TextBox 59">
            <a:extLst>
              <a:ext uri="{FF2B5EF4-FFF2-40B4-BE49-F238E27FC236}">
                <a16:creationId xmlns:a16="http://schemas.microsoft.com/office/drawing/2014/main" id="{076B2FEF-B797-EBAE-CF13-77AA44EDF28B}"/>
              </a:ext>
            </a:extLst>
          </p:cNvPr>
          <p:cNvSpPr txBox="1"/>
          <p:nvPr/>
        </p:nvSpPr>
        <p:spPr>
          <a:xfrm>
            <a:off x="14498353" y="6554718"/>
            <a:ext cx="2438289" cy="646331"/>
          </a:xfrm>
          <a:prstGeom prst="rect">
            <a:avLst/>
          </a:prstGeom>
          <a:noFill/>
          <a:ln>
            <a:solidFill>
              <a:schemeClr val="bg1">
                <a:lumMod val="85000"/>
              </a:schemeClr>
            </a:solidFill>
          </a:ln>
        </p:spPr>
        <p:txBody>
          <a:bodyPr wrap="square" rtlCol="0">
            <a:spAutoFit/>
          </a:bodyPr>
          <a:lstStyle/>
          <a:p>
            <a:r>
              <a:rPr lang="en-US" b="1" dirty="0"/>
              <a:t>ORANGE &amp; TIGO: </a:t>
            </a:r>
            <a:r>
              <a:rPr lang="en-US" dirty="0"/>
              <a:t>Call to respective network</a:t>
            </a:r>
          </a:p>
        </p:txBody>
      </p:sp>
      <p:sp>
        <p:nvSpPr>
          <p:cNvPr id="61" name="Rectangle: Rounded Corners 60">
            <a:extLst>
              <a:ext uri="{FF2B5EF4-FFF2-40B4-BE49-F238E27FC236}">
                <a16:creationId xmlns:a16="http://schemas.microsoft.com/office/drawing/2014/main" id="{FD88D41E-66AC-465A-D77C-672A48F2CE2F}"/>
              </a:ext>
            </a:extLst>
          </p:cNvPr>
          <p:cNvSpPr/>
          <p:nvPr/>
        </p:nvSpPr>
        <p:spPr>
          <a:xfrm>
            <a:off x="7086600" y="364318"/>
            <a:ext cx="3962400" cy="103320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Variable Definition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794480" y="4205302"/>
            <a:ext cx="736150" cy="636369"/>
            <a:chOff x="0" y="0"/>
            <a:chExt cx="193883" cy="167603"/>
          </a:xfrm>
        </p:grpSpPr>
        <p:sp>
          <p:nvSpPr>
            <p:cNvPr id="7" name="Freeform 7"/>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txBody>
            <a:bodyPr/>
            <a:lstStyle/>
            <a:p>
              <a:endParaRPr lang="en-US"/>
            </a:p>
          </p:txBody>
        </p:sp>
        <p:sp>
          <p:nvSpPr>
            <p:cNvPr id="8" name="TextBox 8"/>
            <p:cNvSpPr txBox="1"/>
            <p:nvPr/>
          </p:nvSpPr>
          <p:spPr>
            <a:xfrm>
              <a:off x="0" y="-66675"/>
              <a:ext cx="193883" cy="234278"/>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01</a:t>
              </a:r>
            </a:p>
          </p:txBody>
        </p:sp>
      </p:grpSp>
      <p:sp>
        <p:nvSpPr>
          <p:cNvPr id="9" name="TextBox 9"/>
          <p:cNvSpPr txBox="1"/>
          <p:nvPr/>
        </p:nvSpPr>
        <p:spPr>
          <a:xfrm>
            <a:off x="2689046" y="4176727"/>
            <a:ext cx="6346855" cy="1354217"/>
          </a:xfrm>
          <a:prstGeom prst="rect">
            <a:avLst/>
          </a:prstGeom>
        </p:spPr>
        <p:txBody>
          <a:bodyPr lIns="0" tIns="0" rIns="0" bIns="0" rtlCol="0" anchor="t">
            <a:spAutoFit/>
          </a:bodyPr>
          <a:lstStyle/>
          <a:p>
            <a:pPr marL="0" lvl="0" indent="0" algn="l">
              <a:lnSpc>
                <a:spcPts val="2774"/>
              </a:lnSpc>
              <a:spcBef>
                <a:spcPct val="0"/>
              </a:spcBef>
            </a:pPr>
            <a:r>
              <a:rPr lang="en-US" sz="2010" spc="197">
                <a:solidFill>
                  <a:srgbClr val="231F20"/>
                </a:solidFill>
                <a:latin typeface="Montserrat Light"/>
              </a:rPr>
              <a:t>Lorem ipsum dolor sit amet, consectetur adipiscing elit. Duis vulputate nulla at ante rhoncus, vel efficitur felis condimentum. Proin odio odio.</a:t>
            </a:r>
          </a:p>
        </p:txBody>
      </p:sp>
      <p:grpSp>
        <p:nvGrpSpPr>
          <p:cNvPr id="10" name="Group 10"/>
          <p:cNvGrpSpPr/>
          <p:nvPr/>
        </p:nvGrpSpPr>
        <p:grpSpPr>
          <a:xfrm>
            <a:off x="12573606" y="3743682"/>
            <a:ext cx="3314591" cy="3314591"/>
            <a:chOff x="0" y="0"/>
            <a:chExt cx="4872604" cy="4872604"/>
          </a:xfrm>
        </p:grpSpPr>
        <p:sp>
          <p:nvSpPr>
            <p:cNvPr id="11" name="Freeform 11"/>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txBody>
            <a:bodyPr/>
            <a:lstStyle/>
            <a:p>
              <a:endParaRPr lang="en-US"/>
            </a:p>
          </p:txBody>
        </p:sp>
      </p:grpSp>
      <p:grpSp>
        <p:nvGrpSpPr>
          <p:cNvPr id="12" name="Group 12"/>
          <p:cNvGrpSpPr/>
          <p:nvPr/>
        </p:nvGrpSpPr>
        <p:grpSpPr>
          <a:xfrm>
            <a:off x="9981212" y="3767100"/>
            <a:ext cx="3314591" cy="3326378"/>
            <a:chOff x="0" y="0"/>
            <a:chExt cx="4872604" cy="4889931"/>
          </a:xfrm>
        </p:grpSpPr>
        <p:sp>
          <p:nvSpPr>
            <p:cNvPr id="13" name="Freeform 13"/>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txBody>
            <a:bodyPr/>
            <a:lstStyle/>
            <a:p>
              <a:endParaRPr lang="en-US"/>
            </a:p>
          </p:txBody>
        </p:sp>
      </p:grpSp>
      <p:grpSp>
        <p:nvGrpSpPr>
          <p:cNvPr id="14" name="Group 14"/>
          <p:cNvGrpSpPr/>
          <p:nvPr/>
        </p:nvGrpSpPr>
        <p:grpSpPr>
          <a:xfrm>
            <a:off x="12548713" y="6337440"/>
            <a:ext cx="3314591" cy="3315573"/>
            <a:chOff x="0" y="0"/>
            <a:chExt cx="4872604" cy="4874047"/>
          </a:xfrm>
        </p:grpSpPr>
        <p:sp>
          <p:nvSpPr>
            <p:cNvPr id="15" name="Freeform 15"/>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txBody>
            <a:bodyPr/>
            <a:lstStyle/>
            <a:p>
              <a:endParaRPr lang="en-US"/>
            </a:p>
          </p:txBody>
        </p:sp>
      </p:grpSp>
      <p:grpSp>
        <p:nvGrpSpPr>
          <p:cNvPr id="16" name="Group 16"/>
          <p:cNvGrpSpPr/>
          <p:nvPr/>
        </p:nvGrpSpPr>
        <p:grpSpPr>
          <a:xfrm>
            <a:off x="10878301" y="4617656"/>
            <a:ext cx="1520413" cy="152041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13469664" y="7244657"/>
            <a:ext cx="1522475" cy="152247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sp>
          <p:nvSpPr>
            <p:cNvPr id="21" name="TextBox 21"/>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2" name="Group 22"/>
          <p:cNvGrpSpPr/>
          <p:nvPr/>
        </p:nvGrpSpPr>
        <p:grpSpPr>
          <a:xfrm>
            <a:off x="13447581" y="4617656"/>
            <a:ext cx="1566642" cy="15666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sp>
          <p:nvSpPr>
            <p:cNvPr id="24" name="TextBox 2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5" name="Freeform 25"/>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6" name="Freeform 26"/>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7" name="TextBox 27"/>
          <p:cNvSpPr txBox="1"/>
          <p:nvPr/>
        </p:nvSpPr>
        <p:spPr>
          <a:xfrm>
            <a:off x="1663813" y="1725604"/>
            <a:ext cx="9308329" cy="812989"/>
          </a:xfrm>
          <a:prstGeom prst="rect">
            <a:avLst/>
          </a:prstGeom>
        </p:spPr>
        <p:txBody>
          <a:bodyPr lIns="0" tIns="0" rIns="0" bIns="0" rtlCol="0" anchor="t">
            <a:spAutoFit/>
          </a:bodyPr>
          <a:lstStyle/>
          <a:p>
            <a:pPr marL="0" lvl="0" indent="0" algn="ctr">
              <a:lnSpc>
                <a:spcPts val="6548"/>
              </a:lnSpc>
              <a:spcBef>
                <a:spcPct val="0"/>
              </a:spcBef>
            </a:pPr>
            <a:r>
              <a:rPr lang="en-US" sz="4745" u="none" strike="noStrike" spc="37">
                <a:solidFill>
                  <a:srgbClr val="FFFFFF"/>
                </a:solidFill>
                <a:latin typeface="Archivo Black"/>
              </a:rPr>
              <a:t>GOALS AND OBJECTIVES</a:t>
            </a: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1" name="Group 31"/>
          <p:cNvGrpSpPr/>
          <p:nvPr/>
        </p:nvGrpSpPr>
        <p:grpSpPr>
          <a:xfrm>
            <a:off x="1794480" y="5806594"/>
            <a:ext cx="736150" cy="662821"/>
            <a:chOff x="0" y="0"/>
            <a:chExt cx="193883" cy="174570"/>
          </a:xfrm>
        </p:grpSpPr>
        <p:sp>
          <p:nvSpPr>
            <p:cNvPr id="32" name="Freeform 32"/>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txBody>
            <a:bodyPr/>
            <a:lstStyle/>
            <a:p>
              <a:endParaRPr lang="en-US"/>
            </a:p>
          </p:txBody>
        </p:sp>
        <p:sp>
          <p:nvSpPr>
            <p:cNvPr id="33" name="TextBox 33"/>
            <p:cNvSpPr txBox="1"/>
            <p:nvPr/>
          </p:nvSpPr>
          <p:spPr>
            <a:xfrm>
              <a:off x="0" y="-66675"/>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02</a:t>
              </a:r>
            </a:p>
          </p:txBody>
        </p:sp>
      </p:grpSp>
      <p:sp>
        <p:nvSpPr>
          <p:cNvPr id="34" name="TextBox 34"/>
          <p:cNvSpPr txBox="1"/>
          <p:nvPr/>
        </p:nvSpPr>
        <p:spPr>
          <a:xfrm>
            <a:off x="2689046" y="5778019"/>
            <a:ext cx="6346855" cy="1354217"/>
          </a:xfrm>
          <a:prstGeom prst="rect">
            <a:avLst/>
          </a:prstGeom>
        </p:spPr>
        <p:txBody>
          <a:bodyPr lIns="0" tIns="0" rIns="0" bIns="0" rtlCol="0" anchor="t">
            <a:spAutoFit/>
          </a:bodyPr>
          <a:lstStyle/>
          <a:p>
            <a:pPr marL="0" lvl="0" indent="0" algn="l">
              <a:lnSpc>
                <a:spcPts val="2774"/>
              </a:lnSpc>
              <a:spcBef>
                <a:spcPct val="0"/>
              </a:spcBef>
            </a:pPr>
            <a:r>
              <a:rPr lang="en-US" sz="2010" spc="197">
                <a:solidFill>
                  <a:srgbClr val="231F20"/>
                </a:solidFill>
                <a:latin typeface="Montserrat Light"/>
              </a:rPr>
              <a:t>Lorem ipsum dolor sit amet, consectetur adipiscing elit. Duis vulputate nulla at ante rhoncus, vel efficitur felis condimentum. Proin odio odio.</a:t>
            </a:r>
          </a:p>
        </p:txBody>
      </p:sp>
      <p:grpSp>
        <p:nvGrpSpPr>
          <p:cNvPr id="35" name="Group 35"/>
          <p:cNvGrpSpPr/>
          <p:nvPr/>
        </p:nvGrpSpPr>
        <p:grpSpPr>
          <a:xfrm>
            <a:off x="1794480" y="7382708"/>
            <a:ext cx="736150" cy="662821"/>
            <a:chOff x="0" y="0"/>
            <a:chExt cx="193883" cy="174570"/>
          </a:xfrm>
        </p:grpSpPr>
        <p:sp>
          <p:nvSpPr>
            <p:cNvPr id="36" name="Freeform 36"/>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txBody>
            <a:bodyPr/>
            <a:lstStyle/>
            <a:p>
              <a:endParaRPr lang="en-US"/>
            </a:p>
          </p:txBody>
        </p:sp>
        <p:sp>
          <p:nvSpPr>
            <p:cNvPr id="37" name="TextBox 37"/>
            <p:cNvSpPr txBox="1"/>
            <p:nvPr/>
          </p:nvSpPr>
          <p:spPr>
            <a:xfrm>
              <a:off x="0" y="-66675"/>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03</a:t>
              </a:r>
            </a:p>
          </p:txBody>
        </p:sp>
      </p:grpSp>
      <p:sp>
        <p:nvSpPr>
          <p:cNvPr id="38" name="TextBox 38"/>
          <p:cNvSpPr txBox="1"/>
          <p:nvPr/>
        </p:nvSpPr>
        <p:spPr>
          <a:xfrm>
            <a:off x="2689046" y="7354133"/>
            <a:ext cx="6346855" cy="1354217"/>
          </a:xfrm>
          <a:prstGeom prst="rect">
            <a:avLst/>
          </a:prstGeom>
        </p:spPr>
        <p:txBody>
          <a:bodyPr lIns="0" tIns="0" rIns="0" bIns="0" rtlCol="0" anchor="t">
            <a:spAutoFit/>
          </a:bodyPr>
          <a:lstStyle/>
          <a:p>
            <a:pPr marL="0" lvl="0" indent="0" algn="l">
              <a:lnSpc>
                <a:spcPts val="2774"/>
              </a:lnSpc>
              <a:spcBef>
                <a:spcPct val="0"/>
              </a:spcBef>
            </a:pPr>
            <a:r>
              <a:rPr lang="en-US" sz="2010" spc="197">
                <a:solidFill>
                  <a:srgbClr val="231F20"/>
                </a:solidFill>
                <a:latin typeface="Montserrat Light"/>
              </a:rPr>
              <a:t>Lorem ipsum dolor sit amet, consectetur adipiscing elit. Duis vulputate nulla at ante rhoncus, vel efficitur felis condimentum. Proin odio odio.</a:t>
            </a:r>
          </a:p>
        </p:txBody>
      </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sp>
        <p:nvSpPr>
          <p:cNvPr id="43" name="Freeform 43"/>
          <p:cNvSpPr/>
          <p:nvPr/>
        </p:nvSpPr>
        <p:spPr>
          <a:xfrm>
            <a:off x="13779447" y="7532947"/>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4" name="Footer Placeholder 43">
            <a:extLst>
              <a:ext uri="{FF2B5EF4-FFF2-40B4-BE49-F238E27FC236}">
                <a16:creationId xmlns:a16="http://schemas.microsoft.com/office/drawing/2014/main" id="{B66AAB8C-4E29-C6D1-DC4A-6F968597C306}"/>
              </a:ext>
            </a:extLst>
          </p:cNvPr>
          <p:cNvSpPr>
            <a:spLocks noGrp="1"/>
          </p:cNvSpPr>
          <p:nvPr>
            <p:ph type="ftr" sz="quarter" idx="11"/>
          </p:nvPr>
        </p:nvSpPr>
        <p:spPr>
          <a:xfrm>
            <a:off x="4826557" y="9652985"/>
            <a:ext cx="2895600" cy="365125"/>
          </a:xfrm>
        </p:spPr>
        <p:txBody>
          <a:bodyPr/>
          <a:lstStyle/>
          <a:p>
            <a:r>
              <a:rPr lang="en-US" dirty="0"/>
              <a:t>Team Hafnium Capstone Project -</a:t>
            </a:r>
            <a:r>
              <a:rPr lang="en-US" dirty="0" err="1"/>
              <a:t>Azubi</a:t>
            </a:r>
            <a:r>
              <a:rPr lang="en-US" dirty="0"/>
              <a:t> Africa </a:t>
            </a:r>
          </a:p>
        </p:txBody>
      </p:sp>
      <p:sp>
        <p:nvSpPr>
          <p:cNvPr id="45" name="Slide Number Placeholder 44">
            <a:extLst>
              <a:ext uri="{FF2B5EF4-FFF2-40B4-BE49-F238E27FC236}">
                <a16:creationId xmlns:a16="http://schemas.microsoft.com/office/drawing/2014/main" id="{71503D87-D044-2C3C-16F0-F3C9C893D5AA}"/>
              </a:ext>
            </a:extLst>
          </p:cNvPr>
          <p:cNvSpPr>
            <a:spLocks noGrp="1"/>
          </p:cNvSpPr>
          <p:nvPr>
            <p:ph type="sldNum" sz="quarter" idx="12"/>
          </p:nvPr>
        </p:nvSpPr>
        <p:spPr>
          <a:xfrm>
            <a:off x="14877116" y="9730786"/>
            <a:ext cx="2133600" cy="365125"/>
          </a:xfrm>
        </p:spPr>
        <p:txBody>
          <a:bodyPr/>
          <a:lstStyle/>
          <a:p>
            <a:fld id="{B6F15528-21DE-4FAA-801E-634DDDAF4B2B}" type="slidenum">
              <a:rPr lang="en-US" smtClean="0"/>
              <a:pPr/>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txBody>
          <a:bodyPr/>
          <a:lstStyle/>
          <a:p>
            <a:endParaRPr lang="en-US"/>
          </a:p>
        </p:txBody>
      </p:sp>
      <p:grpSp>
        <p:nvGrpSpPr>
          <p:cNvPr id="3" name="Group 3"/>
          <p:cNvGrpSpPr/>
          <p:nvPr/>
        </p:nvGrpSpPr>
        <p:grpSpPr>
          <a:xfrm>
            <a:off x="6455727" y="7409549"/>
            <a:ext cx="3189627" cy="8229600"/>
            <a:chOff x="0" y="0"/>
            <a:chExt cx="840066" cy="2167467"/>
          </a:xfrm>
        </p:grpSpPr>
        <p:sp>
          <p:nvSpPr>
            <p:cNvPr id="4" name="Freeform 4"/>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txBody>
            <a:bodyPr/>
            <a:lstStyle/>
            <a:p>
              <a:endParaRPr lang="en-US"/>
            </a:p>
          </p:txBody>
        </p:sp>
        <p:sp>
          <p:nvSpPr>
            <p:cNvPr id="5" name="TextBox 5"/>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0262700" y="6172200"/>
            <a:ext cx="3189627" cy="8229600"/>
            <a:chOff x="0" y="0"/>
            <a:chExt cx="840066" cy="2167467"/>
          </a:xfrm>
        </p:grpSpPr>
        <p:sp>
          <p:nvSpPr>
            <p:cNvPr id="7" name="Freeform 7"/>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txBody>
            <a:bodyPr/>
            <a:lstStyle/>
            <a:p>
              <a:endParaRPr lang="en-US"/>
            </a:p>
          </p:txBody>
        </p:sp>
        <p:sp>
          <p:nvSpPr>
            <p:cNvPr id="8" name="TextBox 8"/>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14069673" y="4761565"/>
            <a:ext cx="3189627" cy="8229600"/>
            <a:chOff x="0" y="0"/>
            <a:chExt cx="840066" cy="2167467"/>
          </a:xfrm>
        </p:grpSpPr>
        <p:sp>
          <p:nvSpPr>
            <p:cNvPr id="10" name="Freeform 10"/>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txBody>
            <a:bodyPr/>
            <a:lstStyle/>
            <a:p>
              <a:endParaRPr lang="en-US"/>
            </a:p>
          </p:txBody>
        </p:sp>
        <p:sp>
          <p:nvSpPr>
            <p:cNvPr id="11" name="TextBox 11"/>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2" name="Group 12"/>
          <p:cNvGrpSpPr/>
          <p:nvPr/>
        </p:nvGrpSpPr>
        <p:grpSpPr>
          <a:xfrm>
            <a:off x="1646045" y="1988135"/>
            <a:ext cx="8616655" cy="3155365"/>
            <a:chOff x="0" y="0"/>
            <a:chExt cx="2269407" cy="831043"/>
          </a:xfrm>
        </p:grpSpPr>
        <p:sp>
          <p:nvSpPr>
            <p:cNvPr id="13" name="Freeform 13"/>
            <p:cNvSpPr/>
            <p:nvPr/>
          </p:nvSpPr>
          <p:spPr>
            <a:xfrm>
              <a:off x="0" y="0"/>
              <a:ext cx="2269407" cy="831043"/>
            </a:xfrm>
            <a:custGeom>
              <a:avLst/>
              <a:gdLst/>
              <a:ahLst/>
              <a:cxnLst/>
              <a:rect l="l" t="t" r="r" b="b"/>
              <a:pathLst>
                <a:path w="2269407" h="831043">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txBody>
            <a:bodyPr/>
            <a:lstStyle/>
            <a:p>
              <a:endParaRPr lang="en-US"/>
            </a:p>
          </p:txBody>
        </p:sp>
        <p:sp>
          <p:nvSpPr>
            <p:cNvPr id="14" name="TextBox 14"/>
            <p:cNvSpPr txBox="1"/>
            <p:nvPr/>
          </p:nvSpPr>
          <p:spPr>
            <a:xfrm>
              <a:off x="0" y="-19050"/>
              <a:ext cx="2269407" cy="850093"/>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2108006" y="2499940"/>
            <a:ext cx="7692734" cy="848634"/>
          </a:xfrm>
          <a:prstGeom prst="rect">
            <a:avLst/>
          </a:prstGeom>
        </p:spPr>
        <p:txBody>
          <a:bodyPr lIns="0" tIns="0" rIns="0" bIns="0" rtlCol="0" anchor="t">
            <a:spAutoFit/>
          </a:bodyPr>
          <a:lstStyle/>
          <a:p>
            <a:pPr marL="0" lvl="0" indent="0" algn="ctr">
              <a:lnSpc>
                <a:spcPts val="6845"/>
              </a:lnSpc>
              <a:spcBef>
                <a:spcPct val="0"/>
              </a:spcBef>
            </a:pPr>
            <a:r>
              <a:rPr lang="en-US" sz="4960" u="none" strike="noStrike" spc="173">
                <a:solidFill>
                  <a:srgbClr val="010101"/>
                </a:solidFill>
                <a:latin typeface="Archivo Black"/>
              </a:rPr>
              <a:t>PROJECT TIMELINE</a:t>
            </a:r>
          </a:p>
        </p:txBody>
      </p:sp>
      <p:sp>
        <p:nvSpPr>
          <p:cNvPr id="16" name="TextBox 16"/>
          <p:cNvSpPr txBox="1"/>
          <p:nvPr/>
        </p:nvSpPr>
        <p:spPr>
          <a:xfrm>
            <a:off x="2275588" y="3516817"/>
            <a:ext cx="7357569" cy="1364728"/>
          </a:xfrm>
          <a:prstGeom prst="rect">
            <a:avLst/>
          </a:prstGeom>
        </p:spPr>
        <p:txBody>
          <a:bodyPr lIns="0" tIns="0" rIns="0" bIns="0" rtlCol="0" anchor="t">
            <a:spAutoFit/>
          </a:bodyPr>
          <a:lstStyle/>
          <a:p>
            <a:pPr algn="ctr">
              <a:lnSpc>
                <a:spcPts val="2714"/>
              </a:lnSpc>
            </a:pPr>
            <a:r>
              <a:rPr lang="en-US" sz="1967" spc="192">
                <a:solidFill>
                  <a:srgbClr val="040506"/>
                </a:solidFill>
                <a:latin typeface="Montserrat Light"/>
              </a:rPr>
              <a:t>Lorem ipsum dolor sit amet, consectetur adipiscing elit. Duis vulputate nulla at ante rhoncus, vel efficitur felis condimentum. Proin odio odio.</a:t>
            </a:r>
          </a:p>
        </p:txBody>
      </p:sp>
      <p:sp>
        <p:nvSpPr>
          <p:cNvPr id="17" name="Freeform 17"/>
          <p:cNvSpPr/>
          <p:nvPr/>
        </p:nvSpPr>
        <p:spPr>
          <a:xfrm>
            <a:off x="7456367" y="8212716"/>
            <a:ext cx="1105276" cy="1327297"/>
          </a:xfrm>
          <a:custGeom>
            <a:avLst/>
            <a:gdLst/>
            <a:ahLst/>
            <a:cxnLst/>
            <a:rect l="l" t="t" r="r" b="b"/>
            <a:pathLst>
              <a:path w="1105276" h="1327297">
                <a:moveTo>
                  <a:pt x="0" y="0"/>
                </a:moveTo>
                <a:lnTo>
                  <a:pt x="1105276" y="0"/>
                </a:lnTo>
                <a:lnTo>
                  <a:pt x="1105276" y="1327297"/>
                </a:lnTo>
                <a:lnTo>
                  <a:pt x="0" y="13272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8" name="TextBox 18"/>
          <p:cNvSpPr txBox="1"/>
          <p:nvPr/>
        </p:nvSpPr>
        <p:spPr>
          <a:xfrm>
            <a:off x="6613767" y="7703045"/>
            <a:ext cx="2810608" cy="360206"/>
          </a:xfrm>
          <a:prstGeom prst="rect">
            <a:avLst/>
          </a:prstGeom>
        </p:spPr>
        <p:txBody>
          <a:bodyPr lIns="0" tIns="0" rIns="0" bIns="0" rtlCol="0" anchor="t">
            <a:spAutoFit/>
          </a:bodyPr>
          <a:lstStyle/>
          <a:p>
            <a:pPr algn="ctr">
              <a:lnSpc>
                <a:spcPts val="2980"/>
              </a:lnSpc>
            </a:pPr>
            <a:r>
              <a:rPr lang="en-US" sz="2159" spc="30">
                <a:solidFill>
                  <a:srgbClr val="040506"/>
                </a:solidFill>
                <a:latin typeface="Montserrat Classic"/>
              </a:rPr>
              <a:t>Project Initiation</a:t>
            </a:r>
          </a:p>
        </p:txBody>
      </p:sp>
      <p:sp>
        <p:nvSpPr>
          <p:cNvPr id="19" name="TextBox 19"/>
          <p:cNvSpPr txBox="1"/>
          <p:nvPr/>
        </p:nvSpPr>
        <p:spPr>
          <a:xfrm>
            <a:off x="10542800" y="6467330"/>
            <a:ext cx="2629427" cy="731681"/>
          </a:xfrm>
          <a:prstGeom prst="rect">
            <a:avLst/>
          </a:prstGeom>
        </p:spPr>
        <p:txBody>
          <a:bodyPr lIns="0" tIns="0" rIns="0" bIns="0" rtlCol="0" anchor="t">
            <a:spAutoFit/>
          </a:bodyPr>
          <a:lstStyle/>
          <a:p>
            <a:pPr marL="0" lvl="0" indent="0" algn="ctr">
              <a:lnSpc>
                <a:spcPts val="2980"/>
              </a:lnSpc>
              <a:spcBef>
                <a:spcPct val="0"/>
              </a:spcBef>
            </a:pPr>
            <a:r>
              <a:rPr lang="en-US" sz="2159" spc="30">
                <a:solidFill>
                  <a:srgbClr val="040506"/>
                </a:solidFill>
                <a:latin typeface="Montserrat Classic"/>
              </a:rPr>
              <a:t>Review and Editing</a:t>
            </a:r>
          </a:p>
        </p:txBody>
      </p:sp>
      <p:sp>
        <p:nvSpPr>
          <p:cNvPr id="20" name="TextBox 20"/>
          <p:cNvSpPr txBox="1"/>
          <p:nvPr/>
        </p:nvSpPr>
        <p:spPr>
          <a:xfrm>
            <a:off x="14349773" y="5105400"/>
            <a:ext cx="2629427" cy="731681"/>
          </a:xfrm>
          <a:prstGeom prst="rect">
            <a:avLst/>
          </a:prstGeom>
        </p:spPr>
        <p:txBody>
          <a:bodyPr lIns="0" tIns="0" rIns="0" bIns="0" rtlCol="0" anchor="t">
            <a:spAutoFit/>
          </a:bodyPr>
          <a:lstStyle/>
          <a:p>
            <a:pPr marL="0" lvl="0" indent="0" algn="ctr">
              <a:lnSpc>
                <a:spcPts val="2980"/>
              </a:lnSpc>
              <a:spcBef>
                <a:spcPct val="0"/>
              </a:spcBef>
            </a:pPr>
            <a:r>
              <a:rPr lang="en-US" sz="2159" spc="30">
                <a:solidFill>
                  <a:srgbClr val="040506"/>
                </a:solidFill>
                <a:latin typeface="Montserrat Classic"/>
              </a:rPr>
              <a:t>Presentation and Sharing</a:t>
            </a:r>
          </a:p>
        </p:txBody>
      </p:sp>
      <p:sp>
        <p:nvSpPr>
          <p:cNvPr id="21" name="Freeform 21"/>
          <p:cNvSpPr/>
          <p:nvPr/>
        </p:nvSpPr>
        <p:spPr>
          <a:xfrm>
            <a:off x="11281455" y="7301328"/>
            <a:ext cx="1152117" cy="1466816"/>
          </a:xfrm>
          <a:custGeom>
            <a:avLst/>
            <a:gdLst/>
            <a:ahLst/>
            <a:cxnLst/>
            <a:rect l="l" t="t" r="r" b="b"/>
            <a:pathLst>
              <a:path w="1152117" h="1466816">
                <a:moveTo>
                  <a:pt x="0" y="0"/>
                </a:moveTo>
                <a:lnTo>
                  <a:pt x="1152117" y="0"/>
                </a:lnTo>
                <a:lnTo>
                  <a:pt x="1152117" y="1466816"/>
                </a:lnTo>
                <a:lnTo>
                  <a:pt x="0" y="14668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2" name="Freeform 22"/>
          <p:cNvSpPr/>
          <p:nvPr/>
        </p:nvSpPr>
        <p:spPr>
          <a:xfrm>
            <a:off x="15042209" y="6038405"/>
            <a:ext cx="1244554" cy="1262924"/>
          </a:xfrm>
          <a:custGeom>
            <a:avLst/>
            <a:gdLst/>
            <a:ahLst/>
            <a:cxnLst/>
            <a:rect l="l" t="t" r="r" b="b"/>
            <a:pathLst>
              <a:path w="1244554" h="1262924">
                <a:moveTo>
                  <a:pt x="0" y="0"/>
                </a:moveTo>
                <a:lnTo>
                  <a:pt x="1244554" y="0"/>
                </a:lnTo>
                <a:lnTo>
                  <a:pt x="1244554" y="1262923"/>
                </a:lnTo>
                <a:lnTo>
                  <a:pt x="0" y="12629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3" name="Footer Placeholder 22">
            <a:extLst>
              <a:ext uri="{FF2B5EF4-FFF2-40B4-BE49-F238E27FC236}">
                <a16:creationId xmlns:a16="http://schemas.microsoft.com/office/drawing/2014/main" id="{7796D357-0D0B-3A86-3D5C-78998487753E}"/>
              </a:ext>
            </a:extLst>
          </p:cNvPr>
          <p:cNvSpPr>
            <a:spLocks noGrp="1"/>
          </p:cNvSpPr>
          <p:nvPr>
            <p:ph type="ftr" sz="quarter" idx="11"/>
          </p:nvPr>
        </p:nvSpPr>
        <p:spPr/>
        <p:txBody>
          <a:bodyPr/>
          <a:lstStyle/>
          <a:p>
            <a:r>
              <a:rPr lang="en-US"/>
              <a:t>Team Hafnium Capstone Project -Azubi Africa </a:t>
            </a:r>
          </a:p>
        </p:txBody>
      </p:sp>
      <p:sp>
        <p:nvSpPr>
          <p:cNvPr id="24" name="Slide Number Placeholder 23">
            <a:extLst>
              <a:ext uri="{FF2B5EF4-FFF2-40B4-BE49-F238E27FC236}">
                <a16:creationId xmlns:a16="http://schemas.microsoft.com/office/drawing/2014/main" id="{EC1A3FD2-3E8C-378C-DAA2-4C3A2A81A207}"/>
              </a:ext>
            </a:extLst>
          </p:cNvPr>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685800" y="190500"/>
            <a:ext cx="18288000" cy="100965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4" name="Group 4"/>
          <p:cNvGrpSpPr/>
          <p:nvPr/>
        </p:nvGrpSpPr>
        <p:grpSpPr>
          <a:xfrm>
            <a:off x="-278372" y="0"/>
            <a:ext cx="7833567" cy="10674983"/>
            <a:chOff x="0" y="0"/>
            <a:chExt cx="450623" cy="2811518"/>
          </a:xfrm>
        </p:grpSpPr>
        <p:sp>
          <p:nvSpPr>
            <p:cNvPr id="5" name="Freeform 5"/>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txBody>
            <a:bodyPr/>
            <a:lstStyle/>
            <a:p>
              <a:endParaRPr lang="en-US"/>
            </a:p>
          </p:txBody>
        </p:sp>
        <p:sp>
          <p:nvSpPr>
            <p:cNvPr id="6" name="TextBox 6"/>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pic>
        <p:nvPicPr>
          <p:cNvPr id="12" name="Picture 12"/>
          <p:cNvPicPr>
            <a:picLocks noChangeAspect="1"/>
          </p:cNvPicPr>
          <p:nvPr/>
        </p:nvPicPr>
        <p:blipFill>
          <a:blip r:embed="rId3"/>
          <a:stretch>
            <a:fillRect/>
          </a:stretch>
        </p:blipFill>
        <p:spPr>
          <a:xfrm>
            <a:off x="1247080" y="6580972"/>
            <a:ext cx="4536606" cy="1399249"/>
          </a:xfrm>
          <a:prstGeom prst="rect">
            <a:avLst/>
          </a:prstGeom>
        </p:spPr>
      </p:pic>
      <p:sp>
        <p:nvSpPr>
          <p:cNvPr id="16" name="Rectangle: Rounded Corners 15">
            <a:extLst>
              <a:ext uri="{FF2B5EF4-FFF2-40B4-BE49-F238E27FC236}">
                <a16:creationId xmlns:a16="http://schemas.microsoft.com/office/drawing/2014/main" id="{C49E80F9-2551-3374-7B27-2FAFFD1A270F}"/>
              </a:ext>
            </a:extLst>
          </p:cNvPr>
          <p:cNvSpPr/>
          <p:nvPr/>
        </p:nvSpPr>
        <p:spPr>
          <a:xfrm>
            <a:off x="685800" y="952500"/>
            <a:ext cx="16230600" cy="8610600"/>
          </a:xfrm>
          <a:prstGeom prst="round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6B0C8A26-A293-2D4B-8D43-F041B8186173}"/>
              </a:ext>
            </a:extLst>
          </p:cNvPr>
          <p:cNvSpPr/>
          <p:nvPr/>
        </p:nvSpPr>
        <p:spPr>
          <a:xfrm>
            <a:off x="6781800" y="647700"/>
            <a:ext cx="3701462" cy="7781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Customer Attrition</a:t>
            </a:r>
          </a:p>
        </p:txBody>
      </p:sp>
      <p:sp>
        <p:nvSpPr>
          <p:cNvPr id="18" name="TextBox 17">
            <a:extLst>
              <a:ext uri="{FF2B5EF4-FFF2-40B4-BE49-F238E27FC236}">
                <a16:creationId xmlns:a16="http://schemas.microsoft.com/office/drawing/2014/main" id="{A822513A-B3D7-4398-6B1C-60325C89FC07}"/>
              </a:ext>
            </a:extLst>
          </p:cNvPr>
          <p:cNvSpPr txBox="1"/>
          <p:nvPr/>
        </p:nvSpPr>
        <p:spPr>
          <a:xfrm>
            <a:off x="1398104" y="5749975"/>
            <a:ext cx="3723594" cy="830997"/>
          </a:xfrm>
          <a:prstGeom prst="rect">
            <a:avLst/>
          </a:prstGeom>
          <a:noFill/>
        </p:spPr>
        <p:txBody>
          <a:bodyPr wrap="square" rtlCol="0">
            <a:spAutoFit/>
          </a:bodyPr>
          <a:lstStyle/>
          <a:p>
            <a:r>
              <a:rPr lang="en-US" sz="2400" dirty="0"/>
              <a:t>Retained Customers: 81.25%</a:t>
            </a:r>
          </a:p>
          <a:p>
            <a:r>
              <a:rPr lang="en-US" sz="2400" dirty="0"/>
              <a:t>Churned Customers: 18.75%</a:t>
            </a:r>
          </a:p>
        </p:txBody>
      </p:sp>
      <p:pic>
        <p:nvPicPr>
          <p:cNvPr id="20" name="Picture 19" descr="A graph with blue bars&#10;&#10;Description automatically generated">
            <a:extLst>
              <a:ext uri="{FF2B5EF4-FFF2-40B4-BE49-F238E27FC236}">
                <a16:creationId xmlns:a16="http://schemas.microsoft.com/office/drawing/2014/main" id="{390CC1AB-E22F-E357-4F77-A65771A3E0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8952" y="1998771"/>
            <a:ext cx="5021177" cy="3697304"/>
          </a:xfrm>
          <a:prstGeom prst="rect">
            <a:avLst/>
          </a:prstGeom>
        </p:spPr>
      </p:pic>
      <p:sp>
        <p:nvSpPr>
          <p:cNvPr id="21" name="TextBox 20">
            <a:extLst>
              <a:ext uri="{FF2B5EF4-FFF2-40B4-BE49-F238E27FC236}">
                <a16:creationId xmlns:a16="http://schemas.microsoft.com/office/drawing/2014/main" id="{91DB6F93-F779-CCB9-79EF-5DB0CA059F6F}"/>
              </a:ext>
            </a:extLst>
          </p:cNvPr>
          <p:cNvSpPr txBox="1"/>
          <p:nvPr/>
        </p:nvSpPr>
        <p:spPr>
          <a:xfrm>
            <a:off x="5742204" y="5958221"/>
            <a:ext cx="493477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SEDHIOU has the highest attrition rate, while KAFRINE has the least attrition rate. Key marketing strategies or service improvement in SEDHIOU to enable better customer retention will be key.</a:t>
            </a:r>
          </a:p>
        </p:txBody>
      </p:sp>
      <p:pic>
        <p:nvPicPr>
          <p:cNvPr id="23" name="Picture 22" descr="A graph of blue bars&#10;&#10;Description automatically generated with medium confidence">
            <a:extLst>
              <a:ext uri="{FF2B5EF4-FFF2-40B4-BE49-F238E27FC236}">
                <a16:creationId xmlns:a16="http://schemas.microsoft.com/office/drawing/2014/main" id="{F7396DD2-75CF-87F3-E994-8480A258D5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09766" y="1987405"/>
            <a:ext cx="4997034" cy="3630425"/>
          </a:xfrm>
          <a:prstGeom prst="rect">
            <a:avLst/>
          </a:prstGeom>
        </p:spPr>
      </p:pic>
      <p:sp>
        <p:nvSpPr>
          <p:cNvPr id="24" name="TextBox 23">
            <a:extLst>
              <a:ext uri="{FF2B5EF4-FFF2-40B4-BE49-F238E27FC236}">
                <a16:creationId xmlns:a16="http://schemas.microsoft.com/office/drawing/2014/main" id="{B7058CA4-7972-F5FB-97C3-7BC93A4FF6BB}"/>
              </a:ext>
            </a:extLst>
          </p:cNvPr>
          <p:cNvSpPr txBox="1"/>
          <p:nvPr/>
        </p:nvSpPr>
        <p:spPr>
          <a:xfrm>
            <a:off x="11734800" y="5857072"/>
            <a:ext cx="4800600" cy="369332"/>
          </a:xfrm>
          <a:prstGeom prst="rect">
            <a:avLst/>
          </a:prstGeom>
          <a:noFill/>
        </p:spPr>
        <p:txBody>
          <a:bodyPr wrap="square" rtlCol="0">
            <a:spAutoFit/>
          </a:bodyPr>
          <a:lstStyle/>
          <a:p>
            <a:r>
              <a:rPr lang="en-US" dirty="0"/>
              <a:t>##Add </a:t>
            </a:r>
            <a:r>
              <a:rPr lang="en-US" dirty="0" err="1"/>
              <a:t>coment</a:t>
            </a:r>
            <a:endParaRPr lang="en-US" dirty="0"/>
          </a:p>
        </p:txBody>
      </p:sp>
      <p:sp>
        <p:nvSpPr>
          <p:cNvPr id="25" name="Footer Placeholder 24">
            <a:extLst>
              <a:ext uri="{FF2B5EF4-FFF2-40B4-BE49-F238E27FC236}">
                <a16:creationId xmlns:a16="http://schemas.microsoft.com/office/drawing/2014/main" id="{F45F12E3-5A16-369A-1EC4-034242E1BB28}"/>
              </a:ext>
            </a:extLst>
          </p:cNvPr>
          <p:cNvSpPr>
            <a:spLocks noGrp="1"/>
          </p:cNvSpPr>
          <p:nvPr>
            <p:ph type="ftr" sz="quarter" idx="11"/>
          </p:nvPr>
        </p:nvSpPr>
        <p:spPr>
          <a:xfrm>
            <a:off x="6247330" y="9691991"/>
            <a:ext cx="6173269" cy="365125"/>
          </a:xfrm>
        </p:spPr>
        <p:txBody>
          <a:bodyPr/>
          <a:lstStyle/>
          <a:p>
            <a:r>
              <a:rPr lang="en-US" dirty="0"/>
              <a:t>Team Hafnium Capstone Project -</a:t>
            </a:r>
            <a:r>
              <a:rPr lang="en-US" dirty="0" err="1"/>
              <a:t>Azubi</a:t>
            </a:r>
            <a:r>
              <a:rPr lang="en-US" dirty="0"/>
              <a:t> Africa </a:t>
            </a:r>
          </a:p>
        </p:txBody>
      </p:sp>
      <p:sp>
        <p:nvSpPr>
          <p:cNvPr id="26" name="Slide Number Placeholder 25">
            <a:extLst>
              <a:ext uri="{FF2B5EF4-FFF2-40B4-BE49-F238E27FC236}">
                <a16:creationId xmlns:a16="http://schemas.microsoft.com/office/drawing/2014/main" id="{BA6EF1A9-2A97-0731-9C67-3D4F2C7D30CA}"/>
              </a:ext>
            </a:extLst>
          </p:cNvPr>
          <p:cNvSpPr>
            <a:spLocks noGrp="1"/>
          </p:cNvSpPr>
          <p:nvPr>
            <p:ph type="sldNum" sz="quarter" idx="12"/>
          </p:nvPr>
        </p:nvSpPr>
        <p:spPr/>
        <p:txBody>
          <a:bodyPr/>
          <a:lstStyle/>
          <a:p>
            <a:fld id="{B6F15528-21DE-4FAA-801E-634DDDAF4B2B}" type="slidenum">
              <a:rPr lang="en-US" smtClean="0"/>
              <a:pPr/>
              <a:t>9</a:t>
            </a:fld>
            <a:endParaRPr lang="en-US"/>
          </a:p>
        </p:txBody>
      </p:sp>
      <p:pic>
        <p:nvPicPr>
          <p:cNvPr id="28" name="Picture 27" descr="A blue and orange pie chart&#10;&#10;Description automatically generated">
            <a:extLst>
              <a:ext uri="{FF2B5EF4-FFF2-40B4-BE49-F238E27FC236}">
                <a16:creationId xmlns:a16="http://schemas.microsoft.com/office/drawing/2014/main" id="{306E9E99-D74D-882A-8D72-BBC2C9C544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3583" y="1984151"/>
            <a:ext cx="3814818" cy="369730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832</TotalTime>
  <Words>989</Words>
  <Application>Microsoft Office PowerPoint</Application>
  <PresentationFormat>Custom</PresentationFormat>
  <Paragraphs>144</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Montserrat Classic Bold</vt:lpstr>
      <vt:lpstr>Calibri</vt:lpstr>
      <vt:lpstr>Montserrat Classic</vt:lpstr>
      <vt:lpstr>Bradley Hand ITC</vt:lpstr>
      <vt:lpstr>Arial</vt:lpstr>
      <vt:lpstr>Montserrat Light</vt:lpstr>
      <vt:lpstr>Aptos</vt:lpstr>
      <vt:lpstr>Archivo Black</vt:lpstr>
      <vt:lpstr>Montserrat Light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Modern Professional Business Project Presentation</dc:title>
  <cp:lastModifiedBy>Simeon Khajira Shivaji</cp:lastModifiedBy>
  <cp:revision>8</cp:revision>
  <dcterms:created xsi:type="dcterms:W3CDTF">2006-08-16T00:00:00Z</dcterms:created>
  <dcterms:modified xsi:type="dcterms:W3CDTF">2024-04-28T21:09:58Z</dcterms:modified>
  <dc:identifier>DAGDrWV2a6c</dc:identifier>
</cp:coreProperties>
</file>